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66" r:id="rId4"/>
    <p:sldId id="267" r:id="rId5"/>
    <p:sldId id="268" r:id="rId6"/>
    <p:sldId id="695" r:id="rId7"/>
    <p:sldId id="663" r:id="rId8"/>
    <p:sldId id="664" r:id="rId9"/>
    <p:sldId id="665" r:id="rId10"/>
    <p:sldId id="666" r:id="rId11"/>
    <p:sldId id="667" r:id="rId12"/>
    <p:sldId id="280" r:id="rId13"/>
    <p:sldId id="270" r:id="rId14"/>
    <p:sldId id="272" r:id="rId15"/>
    <p:sldId id="683" r:id="rId16"/>
    <p:sldId id="684" r:id="rId17"/>
    <p:sldId id="685" r:id="rId18"/>
    <p:sldId id="686" r:id="rId19"/>
    <p:sldId id="687" r:id="rId20"/>
    <p:sldId id="692" r:id="rId21"/>
    <p:sldId id="693" r:id="rId22"/>
    <p:sldId id="694" r:id="rId23"/>
    <p:sldId id="281" r:id="rId24"/>
    <p:sldId id="282" r:id="rId25"/>
    <p:sldId id="283" r:id="rId26"/>
    <p:sldId id="680" r:id="rId27"/>
    <p:sldId id="68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8" autoAdjust="0"/>
    <p:restoredTop sz="94660"/>
  </p:normalViewPr>
  <p:slideViewPr>
    <p:cSldViewPr snapToGrid="0">
      <p:cViewPr varScale="1">
        <p:scale>
          <a:sx n="129" d="100"/>
          <a:sy n="129" d="100"/>
        </p:scale>
        <p:origin x="138"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2B1356-1957-4343-89BC-FBF3513669B4}" type="datetimeFigureOut">
              <a:rPr kumimoji="1" lang="ja-JP" altLang="en-US" smtClean="0"/>
              <a:t>2025/8/28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1380EE-C979-41EE-9B20-C3F5A3E9B5A8}" type="slidenum">
              <a:rPr kumimoji="1" lang="ja-JP" altLang="en-US" smtClean="0"/>
              <a:t>‹#›</a:t>
            </a:fld>
            <a:endParaRPr kumimoji="1" lang="ja-JP" altLang="en-US"/>
          </a:p>
        </p:txBody>
      </p:sp>
    </p:spTree>
    <p:extLst>
      <p:ext uri="{BB962C8B-B14F-4D97-AF65-F5344CB8AC3E}">
        <p14:creationId xmlns:p14="http://schemas.microsoft.com/office/powerpoint/2010/main" val="302336287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2C4B826-8781-452E-B021-F5720BA58D0A}" type="slidenum">
              <a:rPr kumimoji="1" lang="ja-JP" altLang="en-US" smtClean="0"/>
              <a:t>24</a:t>
            </a:fld>
            <a:endParaRPr kumimoji="1" lang="ja-JP" altLang="en-US"/>
          </a:p>
        </p:txBody>
      </p:sp>
    </p:spTree>
    <p:extLst>
      <p:ext uri="{BB962C8B-B14F-4D97-AF65-F5344CB8AC3E}">
        <p14:creationId xmlns:p14="http://schemas.microsoft.com/office/powerpoint/2010/main" val="1874637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13010A8-9998-4CEA-8618-9C3CDD7CECF3}" type="datetimeFigureOut">
              <a:rPr kumimoji="1" lang="ja-JP" altLang="en-US" smtClean="0"/>
              <a:t>2025/8/28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158280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3010A8-9998-4CEA-8618-9C3CDD7CECF3}" type="datetimeFigureOut">
              <a:rPr kumimoji="1" lang="ja-JP" altLang="en-US" smtClean="0"/>
              <a:t>2025/8/28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1465365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3010A8-9998-4CEA-8618-9C3CDD7CECF3}" type="datetimeFigureOut">
              <a:rPr kumimoji="1" lang="ja-JP" altLang="en-US" smtClean="0"/>
              <a:t>2025/8/28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1973551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3010A8-9998-4CEA-8618-9C3CDD7CECF3}" type="datetimeFigureOut">
              <a:rPr kumimoji="1" lang="ja-JP" altLang="en-US" smtClean="0"/>
              <a:t>2025/8/28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3936810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3010A8-9998-4CEA-8618-9C3CDD7CECF3}" type="datetimeFigureOut">
              <a:rPr kumimoji="1" lang="ja-JP" altLang="en-US" smtClean="0"/>
              <a:t>2025/8/28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1263926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13010A8-9998-4CEA-8618-9C3CDD7CECF3}" type="datetimeFigureOut">
              <a:rPr kumimoji="1" lang="ja-JP" altLang="en-US" smtClean="0"/>
              <a:t>2025/8/28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1887063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13010A8-9998-4CEA-8618-9C3CDD7CECF3}" type="datetimeFigureOut">
              <a:rPr kumimoji="1" lang="ja-JP" altLang="en-US" smtClean="0"/>
              <a:t>2025/8/28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1679236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13010A8-9998-4CEA-8618-9C3CDD7CECF3}" type="datetimeFigureOut">
              <a:rPr kumimoji="1" lang="ja-JP" altLang="en-US" smtClean="0"/>
              <a:t>2025/8/28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3555984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3010A8-9998-4CEA-8618-9C3CDD7CECF3}" type="datetimeFigureOut">
              <a:rPr kumimoji="1" lang="ja-JP" altLang="en-US" smtClean="0"/>
              <a:t>2025/8/28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2042997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3010A8-9998-4CEA-8618-9C3CDD7CECF3}" type="datetimeFigureOut">
              <a:rPr kumimoji="1" lang="ja-JP" altLang="en-US" smtClean="0"/>
              <a:t>2025/8/28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3899454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3010A8-9998-4CEA-8618-9C3CDD7CECF3}" type="datetimeFigureOut">
              <a:rPr kumimoji="1" lang="ja-JP" altLang="en-US" smtClean="0"/>
              <a:t>2025/8/28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2382851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3010A8-9998-4CEA-8618-9C3CDD7CECF3}" type="datetimeFigureOut">
              <a:rPr kumimoji="1" lang="ja-JP" altLang="en-US" smtClean="0"/>
              <a:t>2025/8/28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5670133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5.sv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5.sv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47.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547B18B-CD3A-45E7-8C48-B83D6AEF10FC}"/>
              </a:ext>
            </a:extLst>
          </p:cNvPr>
          <p:cNvSpPr txBox="1"/>
          <p:nvPr/>
        </p:nvSpPr>
        <p:spPr>
          <a:xfrm>
            <a:off x="1353042" y="3228945"/>
            <a:ext cx="6437916" cy="400110"/>
          </a:xfrm>
          <a:prstGeom prst="rect">
            <a:avLst/>
          </a:prstGeom>
          <a:noFill/>
        </p:spPr>
        <p:txBody>
          <a:bodyPr wrap="none" rtlCol="0">
            <a:spAutoFit/>
          </a:bodyPr>
          <a:lstStyle/>
          <a:p>
            <a:r>
              <a:rPr kumimoji="1" lang="en-US" altLang="ja-JP" sz="2000" dirty="0">
                <a:latin typeface="+mn-ea"/>
              </a:rPr>
              <a:t>GUI-RITS(ver1.5.0)</a:t>
            </a:r>
            <a:r>
              <a:rPr kumimoji="1" lang="ja-JP" altLang="en-US" sz="2000" dirty="0">
                <a:latin typeface="+mn-ea"/>
              </a:rPr>
              <a:t> </a:t>
            </a:r>
            <a:r>
              <a:rPr kumimoji="1" lang="en-US" altLang="ja-JP" sz="2000" dirty="0">
                <a:latin typeface="+mn-ea"/>
              </a:rPr>
              <a:t>Rits user manual</a:t>
            </a:r>
            <a:r>
              <a:rPr kumimoji="1" lang="ja-JP" altLang="en-US" sz="2000" dirty="0">
                <a:latin typeface="+mn-ea"/>
              </a:rPr>
              <a:t> </a:t>
            </a:r>
            <a:r>
              <a:rPr kumimoji="1" lang="en-US" altLang="ja-JP" sz="2000" dirty="0">
                <a:latin typeface="+mn-ea"/>
              </a:rPr>
              <a:t>05/28/2025</a:t>
            </a:r>
          </a:p>
        </p:txBody>
      </p:sp>
      <p:sp>
        <p:nvSpPr>
          <p:cNvPr id="2" name="テキスト ボックス 1">
            <a:extLst>
              <a:ext uri="{FF2B5EF4-FFF2-40B4-BE49-F238E27FC236}">
                <a16:creationId xmlns:a16="http://schemas.microsoft.com/office/drawing/2014/main" id="{B5318356-FCBB-23E7-AE7A-BCADF72B2105}"/>
              </a:ext>
            </a:extLst>
          </p:cNvPr>
          <p:cNvSpPr txBox="1"/>
          <p:nvPr/>
        </p:nvSpPr>
        <p:spPr>
          <a:xfrm>
            <a:off x="2390057" y="3771638"/>
            <a:ext cx="3953518" cy="307777"/>
          </a:xfrm>
          <a:prstGeom prst="rect">
            <a:avLst/>
          </a:prstGeom>
          <a:noFill/>
        </p:spPr>
        <p:txBody>
          <a:bodyPr wrap="none" rtlCol="0">
            <a:spAutoFit/>
          </a:bodyPr>
          <a:lstStyle/>
          <a:p>
            <a:r>
              <a:rPr kumimoji="1" lang="en-US" altLang="ja-JP" sz="1400">
                <a:latin typeface="+mn-ea"/>
              </a:rPr>
              <a:t>Change slide p6 for ver1.5.1,</a:t>
            </a:r>
            <a:r>
              <a:rPr kumimoji="1" lang="ja-JP" altLang="en-US" sz="1400">
                <a:latin typeface="+mn-ea"/>
              </a:rPr>
              <a:t> </a:t>
            </a:r>
            <a:r>
              <a:rPr kumimoji="1" lang="en-US" altLang="ja-JP" sz="1400">
                <a:latin typeface="+mn-ea"/>
              </a:rPr>
              <a:t>2025/08/28</a:t>
            </a:r>
            <a:endParaRPr kumimoji="1" lang="en-US" altLang="ja-JP" sz="1400" dirty="0">
              <a:latin typeface="+mn-ea"/>
            </a:endParaRPr>
          </a:p>
        </p:txBody>
      </p:sp>
    </p:spTree>
    <p:extLst>
      <p:ext uri="{BB962C8B-B14F-4D97-AF65-F5344CB8AC3E}">
        <p14:creationId xmlns:p14="http://schemas.microsoft.com/office/powerpoint/2010/main" val="127182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5F45AB8-4A42-3EED-AAF0-73F6B658B67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90010" y="2231281"/>
            <a:ext cx="5253990" cy="4626193"/>
          </a:xfrm>
          <a:prstGeom prst="rect">
            <a:avLst/>
          </a:prstGeom>
        </p:spPr>
      </p:pic>
      <p:pic>
        <p:nvPicPr>
          <p:cNvPr id="3" name="図 2">
            <a:extLst>
              <a:ext uri="{FF2B5EF4-FFF2-40B4-BE49-F238E27FC236}">
                <a16:creationId xmlns:a16="http://schemas.microsoft.com/office/drawing/2014/main" id="{7DB08F34-BBF9-B352-2067-EAD7240864E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5974080" cy="4085120"/>
          </a:xfrm>
          <a:prstGeom prst="rect">
            <a:avLst/>
          </a:prstGeom>
        </p:spPr>
      </p:pic>
      <p:sp>
        <p:nvSpPr>
          <p:cNvPr id="17" name="テキスト ボックス 16">
            <a:extLst>
              <a:ext uri="{FF2B5EF4-FFF2-40B4-BE49-F238E27FC236}">
                <a16:creationId xmlns:a16="http://schemas.microsoft.com/office/drawing/2014/main" id="{A9C5F76F-6BE0-435A-B094-E7FBE8A4CDD5}"/>
              </a:ext>
            </a:extLst>
          </p:cNvPr>
          <p:cNvSpPr txBox="1"/>
          <p:nvPr/>
        </p:nvSpPr>
        <p:spPr>
          <a:xfrm>
            <a:off x="4738902" y="2407938"/>
            <a:ext cx="3882473" cy="188846"/>
          </a:xfrm>
          <a:prstGeom prst="rect">
            <a:avLst/>
          </a:prstGeom>
          <a:solidFill>
            <a:schemeClr val="bg1">
              <a:alpha val="70000"/>
            </a:schemeClr>
          </a:solidFill>
        </p:spPr>
        <p:txBody>
          <a:bodyPr wrap="none" lIns="0" tIns="27000" rIns="0" bIns="0" rtlCol="0">
            <a:spAutoFit/>
          </a:bodyPr>
          <a:lstStyle/>
          <a:p>
            <a:r>
              <a:rPr kumimoji="1" lang="en-US" altLang="ja-JP" sz="1050" dirty="0"/>
              <a:t>Only Function 1 is refined. The preferred orientation vector is 750.</a:t>
            </a:r>
          </a:p>
        </p:txBody>
      </p:sp>
      <p:cxnSp>
        <p:nvCxnSpPr>
          <p:cNvPr id="30" name="直線矢印コネクタ 29">
            <a:extLst>
              <a:ext uri="{FF2B5EF4-FFF2-40B4-BE49-F238E27FC236}">
                <a16:creationId xmlns:a16="http://schemas.microsoft.com/office/drawing/2014/main" id="{6C8B6F01-BA10-4B10-A716-CD12C6F3CF6F}"/>
              </a:ext>
            </a:extLst>
          </p:cNvPr>
          <p:cNvCxnSpPr>
            <a:cxnSpLocks/>
            <a:stCxn id="12" idx="1"/>
            <a:endCxn id="17" idx="1"/>
          </p:cNvCxnSpPr>
          <p:nvPr/>
        </p:nvCxnSpPr>
        <p:spPr>
          <a:xfrm>
            <a:off x="3283306" y="2500547"/>
            <a:ext cx="1455596" cy="1814"/>
          </a:xfrm>
          <a:prstGeom prst="straightConnector1">
            <a:avLst/>
          </a:prstGeom>
          <a:ln w="12700">
            <a:solidFill>
              <a:srgbClr val="FF0000"/>
            </a:solidFill>
            <a:headEnd type="arrow"/>
            <a:tailEnd type="none" w="lg" len="lg"/>
          </a:ln>
        </p:spPr>
        <p:style>
          <a:lnRef idx="1">
            <a:schemeClr val="accent1"/>
          </a:lnRef>
          <a:fillRef idx="0">
            <a:schemeClr val="accent1"/>
          </a:fillRef>
          <a:effectRef idx="0">
            <a:schemeClr val="accent1"/>
          </a:effectRef>
          <a:fontRef idx="minor">
            <a:schemeClr val="tx1"/>
          </a:fontRef>
        </p:style>
      </p:cxnSp>
      <p:sp>
        <p:nvSpPr>
          <p:cNvPr id="12" name="右中かっこ 11">
            <a:extLst>
              <a:ext uri="{FF2B5EF4-FFF2-40B4-BE49-F238E27FC236}">
                <a16:creationId xmlns:a16="http://schemas.microsoft.com/office/drawing/2014/main" id="{77397EDD-499A-CA07-41D7-41A0CADA673C}"/>
              </a:ext>
            </a:extLst>
          </p:cNvPr>
          <p:cNvSpPr/>
          <p:nvPr/>
        </p:nvSpPr>
        <p:spPr>
          <a:xfrm>
            <a:off x="3148306" y="2122547"/>
            <a:ext cx="135000" cy="7560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350"/>
          </a:p>
        </p:txBody>
      </p:sp>
      <p:cxnSp>
        <p:nvCxnSpPr>
          <p:cNvPr id="14" name="直線矢印コネクタ 13">
            <a:extLst>
              <a:ext uri="{FF2B5EF4-FFF2-40B4-BE49-F238E27FC236}">
                <a16:creationId xmlns:a16="http://schemas.microsoft.com/office/drawing/2014/main" id="{9931C8E4-54A3-5B78-012A-BE36293DBBDF}"/>
              </a:ext>
            </a:extLst>
          </p:cNvPr>
          <p:cNvCxnSpPr>
            <a:cxnSpLocks/>
          </p:cNvCxnSpPr>
          <p:nvPr/>
        </p:nvCxnSpPr>
        <p:spPr>
          <a:xfrm flipH="1">
            <a:off x="3126457" y="1613790"/>
            <a:ext cx="427949"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C31D8D69-992C-80FE-011C-DEDF72A32603}"/>
              </a:ext>
            </a:extLst>
          </p:cNvPr>
          <p:cNvSpPr txBox="1"/>
          <p:nvPr/>
        </p:nvSpPr>
        <p:spPr>
          <a:xfrm>
            <a:off x="3575837" y="1506628"/>
            <a:ext cx="4716000" cy="350429"/>
          </a:xfrm>
          <a:prstGeom prst="rect">
            <a:avLst/>
          </a:prstGeom>
          <a:solidFill>
            <a:schemeClr val="bg1">
              <a:alpha val="70000"/>
            </a:schemeClr>
          </a:solidFill>
        </p:spPr>
        <p:txBody>
          <a:bodyPr wrap="square" lIns="0" tIns="27000" rIns="0" bIns="0" rtlCol="0">
            <a:spAutoFit/>
          </a:bodyPr>
          <a:lstStyle>
            <a:defPPr>
              <a:defRPr lang="en-US"/>
            </a:defPPr>
            <a:lvl1pPr>
              <a:defRPr kumimoji="1" sz="1400">
                <a:latin typeface="+mj-ea"/>
                <a:ea typeface="+mj-ea"/>
              </a:defRPr>
            </a:lvl1pPr>
          </a:lstStyle>
          <a:p>
            <a:r>
              <a:rPr lang="en-US" altLang="ja-JP" sz="1050" dirty="0">
                <a:latin typeface="+mn-lt"/>
              </a:rPr>
              <a:t>0 is no preferred orientation correction, 1 is Function 1 only, 2 is Function 1 + Function 2, and 3 is Function 1 + Function 2 + Function 3.</a:t>
            </a:r>
          </a:p>
        </p:txBody>
      </p:sp>
      <p:sp>
        <p:nvSpPr>
          <p:cNvPr id="13" name="テキスト ボックス 12">
            <a:extLst>
              <a:ext uri="{FF2B5EF4-FFF2-40B4-BE49-F238E27FC236}">
                <a16:creationId xmlns:a16="http://schemas.microsoft.com/office/drawing/2014/main" id="{F627701A-03AE-B24F-44D1-C08CBBD4B101}"/>
              </a:ext>
            </a:extLst>
          </p:cNvPr>
          <p:cNvSpPr txBox="1"/>
          <p:nvPr/>
        </p:nvSpPr>
        <p:spPr>
          <a:xfrm>
            <a:off x="4715785" y="2852749"/>
            <a:ext cx="2700000" cy="350429"/>
          </a:xfrm>
          <a:prstGeom prst="rect">
            <a:avLst/>
          </a:prstGeom>
          <a:solidFill>
            <a:schemeClr val="bg1">
              <a:alpha val="70000"/>
            </a:schemeClr>
          </a:solidFill>
        </p:spPr>
        <p:txBody>
          <a:bodyPr wrap="square" lIns="0" tIns="27000" rIns="0" bIns="0" rtlCol="0">
            <a:spAutoFit/>
          </a:bodyPr>
          <a:lstStyle>
            <a:defPPr>
              <a:defRPr lang="en-US"/>
            </a:defPPr>
            <a:lvl1pPr>
              <a:defRPr kumimoji="1" sz="1400"/>
            </a:lvl1pPr>
          </a:lstStyle>
          <a:p>
            <a:r>
              <a:rPr lang="en-US" altLang="ja-JP" sz="1050" dirty="0"/>
              <a:t>Up to which edge-wavelength is the intensity correction for preferred orientation?</a:t>
            </a:r>
          </a:p>
        </p:txBody>
      </p:sp>
      <p:cxnSp>
        <p:nvCxnSpPr>
          <p:cNvPr id="16" name="直線矢印コネクタ 15">
            <a:extLst>
              <a:ext uri="{FF2B5EF4-FFF2-40B4-BE49-F238E27FC236}">
                <a16:creationId xmlns:a16="http://schemas.microsoft.com/office/drawing/2014/main" id="{11F89092-002E-ADFB-667E-8159E8808D7D}"/>
              </a:ext>
            </a:extLst>
          </p:cNvPr>
          <p:cNvCxnSpPr>
            <a:cxnSpLocks/>
            <a:endCxn id="13" idx="1"/>
          </p:cNvCxnSpPr>
          <p:nvPr/>
        </p:nvCxnSpPr>
        <p:spPr>
          <a:xfrm flipV="1">
            <a:off x="4417478" y="3027964"/>
            <a:ext cx="298307" cy="181714"/>
          </a:xfrm>
          <a:prstGeom prst="straightConnector1">
            <a:avLst/>
          </a:prstGeom>
          <a:ln w="12700">
            <a:solidFill>
              <a:srgbClr val="FF0000"/>
            </a:solidFill>
            <a:headEnd type="arrow"/>
            <a:tailEnd type="none" w="lg" len="lg"/>
          </a:ln>
        </p:spPr>
        <p:style>
          <a:lnRef idx="1">
            <a:schemeClr val="accent1"/>
          </a:lnRef>
          <a:fillRef idx="0">
            <a:schemeClr val="accent1"/>
          </a:fillRef>
          <a:effectRef idx="0">
            <a:schemeClr val="accent1"/>
          </a:effectRef>
          <a:fontRef idx="minor">
            <a:schemeClr val="tx1"/>
          </a:fontRef>
        </p:style>
      </p:cxnSp>
      <p:sp>
        <p:nvSpPr>
          <p:cNvPr id="2" name="矢印: 下 1">
            <a:extLst>
              <a:ext uri="{FF2B5EF4-FFF2-40B4-BE49-F238E27FC236}">
                <a16:creationId xmlns:a16="http://schemas.microsoft.com/office/drawing/2014/main" id="{993FA752-4983-936E-10F7-DE3D454122AB}"/>
              </a:ext>
            </a:extLst>
          </p:cNvPr>
          <p:cNvSpPr/>
          <p:nvPr/>
        </p:nvSpPr>
        <p:spPr>
          <a:xfrm>
            <a:off x="4050977" y="1080000"/>
            <a:ext cx="216583" cy="241533"/>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en-US" sz="1350"/>
          </a:p>
        </p:txBody>
      </p:sp>
      <p:sp>
        <p:nvSpPr>
          <p:cNvPr id="4" name="テキスト ボックス 3">
            <a:extLst>
              <a:ext uri="{FF2B5EF4-FFF2-40B4-BE49-F238E27FC236}">
                <a16:creationId xmlns:a16="http://schemas.microsoft.com/office/drawing/2014/main" id="{9DC364AA-7F59-4C0A-30B6-F4BAB838A01E}"/>
              </a:ext>
            </a:extLst>
          </p:cNvPr>
          <p:cNvSpPr txBox="1"/>
          <p:nvPr/>
        </p:nvSpPr>
        <p:spPr>
          <a:xfrm>
            <a:off x="272178" y="5599291"/>
            <a:ext cx="2052741" cy="211930"/>
          </a:xfrm>
          <a:prstGeom prst="rect">
            <a:avLst/>
          </a:prstGeom>
          <a:noFill/>
        </p:spPr>
        <p:txBody>
          <a:bodyPr wrap="none" lIns="0" tIns="27000" rIns="0" bIns="0" rtlCol="0">
            <a:spAutoFit/>
          </a:bodyPr>
          <a:lstStyle/>
          <a:p>
            <a:r>
              <a:rPr kumimoji="1" lang="en-US" altLang="ja-JP" sz="1200" dirty="0">
                <a:ea typeface="+mj-ea"/>
              </a:rPr>
              <a:t>“March-</a:t>
            </a:r>
            <a:r>
              <a:rPr kumimoji="1" lang="en-US" altLang="ja-JP" sz="1200" dirty="0" err="1">
                <a:ea typeface="+mj-ea"/>
              </a:rPr>
              <a:t>Dollase</a:t>
            </a:r>
            <a:r>
              <a:rPr kumimoji="1" lang="en-US" altLang="ja-JP" sz="1200" dirty="0">
                <a:ea typeface="+mj-ea"/>
              </a:rPr>
              <a:t> function ” Tab </a:t>
            </a:r>
          </a:p>
        </p:txBody>
      </p:sp>
    </p:spTree>
    <p:extLst>
      <p:ext uri="{BB962C8B-B14F-4D97-AF65-F5344CB8AC3E}">
        <p14:creationId xmlns:p14="http://schemas.microsoft.com/office/powerpoint/2010/main" val="728439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5F45AB8-4A42-3EED-AAF0-73F6B658B67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90010" y="2231281"/>
            <a:ext cx="5253990" cy="4626193"/>
          </a:xfrm>
          <a:prstGeom prst="rect">
            <a:avLst/>
          </a:prstGeom>
        </p:spPr>
      </p:pic>
      <p:pic>
        <p:nvPicPr>
          <p:cNvPr id="4" name="図 3">
            <a:extLst>
              <a:ext uri="{FF2B5EF4-FFF2-40B4-BE49-F238E27FC236}">
                <a16:creationId xmlns:a16="http://schemas.microsoft.com/office/drawing/2014/main" id="{D3AC40BA-86BF-6C98-A974-B462F42C222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5974080" cy="4085120"/>
          </a:xfrm>
          <a:prstGeom prst="rect">
            <a:avLst/>
          </a:prstGeom>
        </p:spPr>
      </p:pic>
      <p:cxnSp>
        <p:nvCxnSpPr>
          <p:cNvPr id="14" name="直線矢印コネクタ 13">
            <a:extLst>
              <a:ext uri="{FF2B5EF4-FFF2-40B4-BE49-F238E27FC236}">
                <a16:creationId xmlns:a16="http://schemas.microsoft.com/office/drawing/2014/main" id="{9931C8E4-54A3-5B78-012A-BE36293DBBDF}"/>
              </a:ext>
            </a:extLst>
          </p:cNvPr>
          <p:cNvCxnSpPr>
            <a:cxnSpLocks/>
            <a:stCxn id="15" idx="1"/>
          </p:cNvCxnSpPr>
          <p:nvPr/>
        </p:nvCxnSpPr>
        <p:spPr>
          <a:xfrm flipH="1">
            <a:off x="3238178" y="1624940"/>
            <a:ext cx="373496" cy="1"/>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C31D8D69-992C-80FE-011C-DEDF72A32603}"/>
              </a:ext>
            </a:extLst>
          </p:cNvPr>
          <p:cNvSpPr txBox="1"/>
          <p:nvPr/>
        </p:nvSpPr>
        <p:spPr>
          <a:xfrm>
            <a:off x="3611674" y="1530517"/>
            <a:ext cx="4602222" cy="188846"/>
          </a:xfrm>
          <a:prstGeom prst="rect">
            <a:avLst/>
          </a:prstGeom>
          <a:solidFill>
            <a:schemeClr val="bg1">
              <a:alpha val="70000"/>
            </a:schemeClr>
          </a:solidFill>
        </p:spPr>
        <p:txBody>
          <a:bodyPr wrap="none" lIns="0" tIns="27000" rIns="0" bIns="0" rtlCol="0">
            <a:spAutoFit/>
          </a:bodyPr>
          <a:lstStyle>
            <a:defPPr>
              <a:defRPr lang="en-US"/>
            </a:defPPr>
            <a:lvl1pPr>
              <a:defRPr kumimoji="1" sz="1400">
                <a:latin typeface="+mj-ea"/>
                <a:ea typeface="+mj-ea"/>
              </a:defRPr>
            </a:lvl1pPr>
          </a:lstStyle>
          <a:p>
            <a:r>
              <a:rPr lang="en-US" altLang="ja-JP" sz="1050" dirty="0">
                <a:latin typeface="+mn-lt"/>
              </a:rPr>
              <a:t>Initial value of crystallite size and refinement flag (initially it may be 0 and off).</a:t>
            </a:r>
          </a:p>
        </p:txBody>
      </p:sp>
      <p:sp>
        <p:nvSpPr>
          <p:cNvPr id="13" name="テキスト ボックス 12">
            <a:extLst>
              <a:ext uri="{FF2B5EF4-FFF2-40B4-BE49-F238E27FC236}">
                <a16:creationId xmlns:a16="http://schemas.microsoft.com/office/drawing/2014/main" id="{F627701A-03AE-B24F-44D1-C08CBBD4B101}"/>
              </a:ext>
            </a:extLst>
          </p:cNvPr>
          <p:cNvSpPr txBox="1"/>
          <p:nvPr/>
        </p:nvSpPr>
        <p:spPr>
          <a:xfrm>
            <a:off x="3431473" y="2031163"/>
            <a:ext cx="4433906" cy="188846"/>
          </a:xfrm>
          <a:prstGeom prst="rect">
            <a:avLst/>
          </a:prstGeom>
          <a:solidFill>
            <a:schemeClr val="bg1">
              <a:alpha val="70000"/>
            </a:schemeClr>
          </a:solidFill>
        </p:spPr>
        <p:txBody>
          <a:bodyPr wrap="none" lIns="0" tIns="27000" rIns="0" bIns="0" rtlCol="0">
            <a:spAutoFit/>
          </a:bodyPr>
          <a:lstStyle/>
          <a:p>
            <a:r>
              <a:rPr lang="en-US" altLang="ja-JP" sz="1050" dirty="0"/>
              <a:t>Up to which edge-wavelength is the intensity correction for crystallite size?</a:t>
            </a:r>
          </a:p>
        </p:txBody>
      </p:sp>
      <p:cxnSp>
        <p:nvCxnSpPr>
          <p:cNvPr id="16" name="直線矢印コネクタ 15">
            <a:extLst>
              <a:ext uri="{FF2B5EF4-FFF2-40B4-BE49-F238E27FC236}">
                <a16:creationId xmlns:a16="http://schemas.microsoft.com/office/drawing/2014/main" id="{11F89092-002E-ADFB-667E-8159E8808D7D}"/>
              </a:ext>
            </a:extLst>
          </p:cNvPr>
          <p:cNvCxnSpPr>
            <a:cxnSpLocks/>
            <a:endCxn id="13" idx="1"/>
          </p:cNvCxnSpPr>
          <p:nvPr/>
        </p:nvCxnSpPr>
        <p:spPr>
          <a:xfrm>
            <a:off x="2901747" y="1882352"/>
            <a:ext cx="529726" cy="243234"/>
          </a:xfrm>
          <a:prstGeom prst="straightConnector1">
            <a:avLst/>
          </a:prstGeom>
          <a:ln w="12700">
            <a:solidFill>
              <a:srgbClr val="FF0000"/>
            </a:solidFill>
            <a:headEnd type="arrow"/>
            <a:tailEnd type="none" w="lg" len="lg"/>
          </a:ln>
        </p:spPr>
        <p:style>
          <a:lnRef idx="1">
            <a:schemeClr val="accent1"/>
          </a:lnRef>
          <a:fillRef idx="0">
            <a:schemeClr val="accent1"/>
          </a:fillRef>
          <a:effectRef idx="0">
            <a:schemeClr val="accent1"/>
          </a:effectRef>
          <a:fontRef idx="minor">
            <a:schemeClr val="tx1"/>
          </a:fontRef>
        </p:style>
      </p:cxnSp>
      <p:sp>
        <p:nvSpPr>
          <p:cNvPr id="2" name="矢印: 下 1">
            <a:extLst>
              <a:ext uri="{FF2B5EF4-FFF2-40B4-BE49-F238E27FC236}">
                <a16:creationId xmlns:a16="http://schemas.microsoft.com/office/drawing/2014/main" id="{81555EF6-05D9-AA92-E173-C4B1713E489E}"/>
              </a:ext>
            </a:extLst>
          </p:cNvPr>
          <p:cNvSpPr/>
          <p:nvPr/>
        </p:nvSpPr>
        <p:spPr>
          <a:xfrm>
            <a:off x="4841939" y="1080000"/>
            <a:ext cx="216583" cy="241533"/>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en-US" sz="1350"/>
          </a:p>
        </p:txBody>
      </p:sp>
      <p:sp>
        <p:nvSpPr>
          <p:cNvPr id="3" name="テキスト ボックス 2">
            <a:extLst>
              <a:ext uri="{FF2B5EF4-FFF2-40B4-BE49-F238E27FC236}">
                <a16:creationId xmlns:a16="http://schemas.microsoft.com/office/drawing/2014/main" id="{8CA1F5C6-944B-5D73-8721-329ED8B8E50B}"/>
              </a:ext>
            </a:extLst>
          </p:cNvPr>
          <p:cNvSpPr txBox="1"/>
          <p:nvPr/>
        </p:nvSpPr>
        <p:spPr>
          <a:xfrm>
            <a:off x="272178" y="5599291"/>
            <a:ext cx="1556260" cy="211930"/>
          </a:xfrm>
          <a:prstGeom prst="rect">
            <a:avLst/>
          </a:prstGeom>
          <a:noFill/>
        </p:spPr>
        <p:txBody>
          <a:bodyPr wrap="none" lIns="0" tIns="27000" rIns="0" bIns="0" rtlCol="0">
            <a:spAutoFit/>
          </a:bodyPr>
          <a:lstStyle/>
          <a:p>
            <a:r>
              <a:rPr kumimoji="1" lang="en-US" altLang="ja-JP" sz="1200" dirty="0">
                <a:ea typeface="+mj-ea"/>
              </a:rPr>
              <a:t>“Extinction effect ” Tab </a:t>
            </a:r>
          </a:p>
        </p:txBody>
      </p:sp>
    </p:spTree>
    <p:extLst>
      <p:ext uri="{BB962C8B-B14F-4D97-AF65-F5344CB8AC3E}">
        <p14:creationId xmlns:p14="http://schemas.microsoft.com/office/powerpoint/2010/main" val="2038791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5F45AB8-4A42-3EED-AAF0-73F6B658B67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90010" y="2231281"/>
            <a:ext cx="5253990" cy="4626193"/>
          </a:xfrm>
          <a:prstGeom prst="rect">
            <a:avLst/>
          </a:prstGeom>
        </p:spPr>
      </p:pic>
      <p:pic>
        <p:nvPicPr>
          <p:cNvPr id="3" name="図 2">
            <a:extLst>
              <a:ext uri="{FF2B5EF4-FFF2-40B4-BE49-F238E27FC236}">
                <a16:creationId xmlns:a16="http://schemas.microsoft.com/office/drawing/2014/main" id="{01EBAAE5-A9F1-9263-2F2D-49A2771BAA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5974080" cy="4085120"/>
          </a:xfrm>
          <a:prstGeom prst="rect">
            <a:avLst/>
          </a:prstGeom>
        </p:spPr>
      </p:pic>
      <p:cxnSp>
        <p:nvCxnSpPr>
          <p:cNvPr id="14" name="直線矢印コネクタ 13">
            <a:extLst>
              <a:ext uri="{FF2B5EF4-FFF2-40B4-BE49-F238E27FC236}">
                <a16:creationId xmlns:a16="http://schemas.microsoft.com/office/drawing/2014/main" id="{9931C8E4-54A3-5B78-012A-BE36293DBBDF}"/>
              </a:ext>
            </a:extLst>
          </p:cNvPr>
          <p:cNvCxnSpPr>
            <a:cxnSpLocks/>
            <a:stCxn id="15" idx="1"/>
          </p:cNvCxnSpPr>
          <p:nvPr/>
        </p:nvCxnSpPr>
        <p:spPr>
          <a:xfrm flipH="1">
            <a:off x="3777522" y="1641591"/>
            <a:ext cx="1163043"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C31D8D69-992C-80FE-011C-DEDF72A32603}"/>
              </a:ext>
            </a:extLst>
          </p:cNvPr>
          <p:cNvSpPr txBox="1"/>
          <p:nvPr/>
        </p:nvSpPr>
        <p:spPr>
          <a:xfrm>
            <a:off x="4940565" y="1466376"/>
            <a:ext cx="1800000" cy="350429"/>
          </a:xfrm>
          <a:prstGeom prst="rect">
            <a:avLst/>
          </a:prstGeom>
          <a:solidFill>
            <a:schemeClr val="bg1">
              <a:alpha val="70000"/>
            </a:schemeClr>
          </a:solidFill>
        </p:spPr>
        <p:txBody>
          <a:bodyPr wrap="square" lIns="0" tIns="27000" rIns="0" bIns="0" rtlCol="0">
            <a:spAutoFit/>
          </a:bodyPr>
          <a:lstStyle>
            <a:defPPr>
              <a:defRPr lang="en-US"/>
            </a:defPPr>
            <a:lvl1pPr>
              <a:defRPr kumimoji="1" sz="1400">
                <a:latin typeface="+mj-ea"/>
                <a:ea typeface="+mj-ea"/>
              </a:defRPr>
            </a:lvl1pPr>
          </a:lstStyle>
          <a:p>
            <a:r>
              <a:rPr lang="en-US" altLang="ja-JP" sz="1050" dirty="0">
                <a:latin typeface="+mn-lt"/>
              </a:rPr>
              <a:t>The number of different types of atoms in the unit cell.</a:t>
            </a:r>
          </a:p>
        </p:txBody>
      </p:sp>
      <p:sp>
        <p:nvSpPr>
          <p:cNvPr id="5" name="テキスト ボックス 4">
            <a:extLst>
              <a:ext uri="{FF2B5EF4-FFF2-40B4-BE49-F238E27FC236}">
                <a16:creationId xmlns:a16="http://schemas.microsoft.com/office/drawing/2014/main" id="{24562111-AC8E-F02D-1E14-78B75D377338}"/>
              </a:ext>
            </a:extLst>
          </p:cNvPr>
          <p:cNvSpPr txBox="1"/>
          <p:nvPr/>
        </p:nvSpPr>
        <p:spPr>
          <a:xfrm>
            <a:off x="5790576" y="2032235"/>
            <a:ext cx="2160000" cy="350429"/>
          </a:xfrm>
          <a:prstGeom prst="rect">
            <a:avLst/>
          </a:prstGeom>
          <a:solidFill>
            <a:schemeClr val="bg1">
              <a:alpha val="70000"/>
            </a:schemeClr>
          </a:solidFill>
        </p:spPr>
        <p:txBody>
          <a:bodyPr wrap="square" lIns="0" tIns="27000" rIns="0" bIns="0" rtlCol="0">
            <a:spAutoFit/>
          </a:bodyPr>
          <a:lstStyle/>
          <a:p>
            <a:r>
              <a:rPr kumimoji="1" lang="en-US" altLang="ja-JP" sz="1050" dirty="0"/>
              <a:t>To be referred from an international table, or other source.</a:t>
            </a:r>
          </a:p>
        </p:txBody>
      </p:sp>
      <p:cxnSp>
        <p:nvCxnSpPr>
          <p:cNvPr id="9" name="直線矢印コネクタ 8">
            <a:extLst>
              <a:ext uri="{FF2B5EF4-FFF2-40B4-BE49-F238E27FC236}">
                <a16:creationId xmlns:a16="http://schemas.microsoft.com/office/drawing/2014/main" id="{C76F2C5E-4095-F4B1-F50D-E3F2AD7764EC}"/>
              </a:ext>
            </a:extLst>
          </p:cNvPr>
          <p:cNvCxnSpPr>
            <a:cxnSpLocks/>
            <a:stCxn id="10" idx="1"/>
            <a:endCxn id="5" idx="1"/>
          </p:cNvCxnSpPr>
          <p:nvPr/>
        </p:nvCxnSpPr>
        <p:spPr>
          <a:xfrm flipV="1">
            <a:off x="5542043" y="2207450"/>
            <a:ext cx="248533" cy="235713"/>
          </a:xfrm>
          <a:prstGeom prst="straightConnector1">
            <a:avLst/>
          </a:prstGeom>
          <a:ln w="12700">
            <a:solidFill>
              <a:srgbClr val="FF0000"/>
            </a:solidFill>
            <a:headEnd type="arrow"/>
            <a:tailEnd type="none" w="lg" len="lg"/>
          </a:ln>
        </p:spPr>
        <p:style>
          <a:lnRef idx="1">
            <a:schemeClr val="accent1"/>
          </a:lnRef>
          <a:fillRef idx="0">
            <a:schemeClr val="accent1"/>
          </a:fillRef>
          <a:effectRef idx="0">
            <a:schemeClr val="accent1"/>
          </a:effectRef>
          <a:fontRef idx="minor">
            <a:schemeClr val="tx1"/>
          </a:fontRef>
        </p:style>
      </p:cxnSp>
      <p:sp>
        <p:nvSpPr>
          <p:cNvPr id="10" name="右中かっこ 9">
            <a:extLst>
              <a:ext uri="{FF2B5EF4-FFF2-40B4-BE49-F238E27FC236}">
                <a16:creationId xmlns:a16="http://schemas.microsoft.com/office/drawing/2014/main" id="{078C9E40-83A5-74BB-1C11-FF79E00FA851}"/>
              </a:ext>
            </a:extLst>
          </p:cNvPr>
          <p:cNvSpPr/>
          <p:nvPr/>
        </p:nvSpPr>
        <p:spPr>
          <a:xfrm>
            <a:off x="5407043" y="2011163"/>
            <a:ext cx="135000" cy="8640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350"/>
          </a:p>
        </p:txBody>
      </p:sp>
      <p:sp>
        <p:nvSpPr>
          <p:cNvPr id="11" name="テキスト ボックス 10">
            <a:extLst>
              <a:ext uri="{FF2B5EF4-FFF2-40B4-BE49-F238E27FC236}">
                <a16:creationId xmlns:a16="http://schemas.microsoft.com/office/drawing/2014/main" id="{4FB3CB1F-BE75-4502-539F-3242EAC74057}"/>
              </a:ext>
            </a:extLst>
          </p:cNvPr>
          <p:cNvSpPr txBox="1"/>
          <p:nvPr/>
        </p:nvSpPr>
        <p:spPr>
          <a:xfrm>
            <a:off x="5790576" y="3101589"/>
            <a:ext cx="2317942" cy="188846"/>
          </a:xfrm>
          <a:prstGeom prst="rect">
            <a:avLst/>
          </a:prstGeom>
          <a:solidFill>
            <a:schemeClr val="bg1">
              <a:alpha val="70000"/>
            </a:schemeClr>
          </a:solidFill>
        </p:spPr>
        <p:txBody>
          <a:bodyPr wrap="none" lIns="0" tIns="27000" rIns="0" bIns="0" rtlCol="0">
            <a:spAutoFit/>
          </a:bodyPr>
          <a:lstStyle/>
          <a:p>
            <a:r>
              <a:rPr kumimoji="1" lang="en-US" altLang="ja-JP" sz="1050" dirty="0"/>
              <a:t>To be referred from literature, web, etc.</a:t>
            </a:r>
          </a:p>
        </p:txBody>
      </p:sp>
      <p:cxnSp>
        <p:nvCxnSpPr>
          <p:cNvPr id="12" name="直線矢印コネクタ 11">
            <a:extLst>
              <a:ext uri="{FF2B5EF4-FFF2-40B4-BE49-F238E27FC236}">
                <a16:creationId xmlns:a16="http://schemas.microsoft.com/office/drawing/2014/main" id="{075712E4-4B4C-2676-F373-BE234DD7DC8A}"/>
              </a:ext>
            </a:extLst>
          </p:cNvPr>
          <p:cNvCxnSpPr>
            <a:cxnSpLocks/>
            <a:stCxn id="17" idx="1"/>
            <a:endCxn id="11" idx="1"/>
          </p:cNvCxnSpPr>
          <p:nvPr/>
        </p:nvCxnSpPr>
        <p:spPr>
          <a:xfrm>
            <a:off x="5542043" y="3163082"/>
            <a:ext cx="248533" cy="32930"/>
          </a:xfrm>
          <a:prstGeom prst="straightConnector1">
            <a:avLst/>
          </a:prstGeom>
          <a:ln w="12700">
            <a:solidFill>
              <a:srgbClr val="FF0000"/>
            </a:solidFill>
            <a:headEnd type="arrow"/>
            <a:tailEnd type="none" w="lg" len="lg"/>
          </a:ln>
        </p:spPr>
        <p:style>
          <a:lnRef idx="1">
            <a:schemeClr val="accent1"/>
          </a:lnRef>
          <a:fillRef idx="0">
            <a:schemeClr val="accent1"/>
          </a:fillRef>
          <a:effectRef idx="0">
            <a:schemeClr val="accent1"/>
          </a:effectRef>
          <a:fontRef idx="minor">
            <a:schemeClr val="tx1"/>
          </a:fontRef>
        </p:style>
      </p:cxnSp>
      <p:sp>
        <p:nvSpPr>
          <p:cNvPr id="17" name="右中かっこ 16">
            <a:extLst>
              <a:ext uri="{FF2B5EF4-FFF2-40B4-BE49-F238E27FC236}">
                <a16:creationId xmlns:a16="http://schemas.microsoft.com/office/drawing/2014/main" id="{311EE929-E4A7-2F95-FCD7-197EE3BC92B7}"/>
              </a:ext>
            </a:extLst>
          </p:cNvPr>
          <p:cNvSpPr/>
          <p:nvPr/>
        </p:nvSpPr>
        <p:spPr>
          <a:xfrm>
            <a:off x="5407043" y="2983082"/>
            <a:ext cx="135000" cy="3600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350"/>
          </a:p>
        </p:txBody>
      </p:sp>
      <p:sp>
        <p:nvSpPr>
          <p:cNvPr id="18" name="テキスト ボックス 17">
            <a:extLst>
              <a:ext uri="{FF2B5EF4-FFF2-40B4-BE49-F238E27FC236}">
                <a16:creationId xmlns:a16="http://schemas.microsoft.com/office/drawing/2014/main" id="{9058232E-5A49-3062-14A0-B65455C31323}"/>
              </a:ext>
            </a:extLst>
          </p:cNvPr>
          <p:cNvSpPr txBox="1"/>
          <p:nvPr/>
        </p:nvSpPr>
        <p:spPr>
          <a:xfrm>
            <a:off x="156414" y="3938724"/>
            <a:ext cx="3708000" cy="350429"/>
          </a:xfrm>
          <a:prstGeom prst="rect">
            <a:avLst/>
          </a:prstGeom>
          <a:solidFill>
            <a:schemeClr val="bg1">
              <a:alpha val="70000"/>
            </a:schemeClr>
          </a:solidFill>
        </p:spPr>
        <p:txBody>
          <a:bodyPr wrap="square" lIns="0" tIns="27000" rIns="0" bIns="0" rtlCol="0">
            <a:spAutoFit/>
          </a:bodyPr>
          <a:lstStyle/>
          <a:p>
            <a:r>
              <a:rPr kumimoji="1" lang="en-US" altLang="ja-JP" sz="1050" dirty="0"/>
              <a:t>Parameters used for crystal structure analysis.</a:t>
            </a:r>
          </a:p>
          <a:p>
            <a:r>
              <a:rPr kumimoji="1" lang="en-US" altLang="ja-JP" sz="1050" dirty="0"/>
              <a:t>The refinement flag can be turned on, but is usually turned off.</a:t>
            </a:r>
          </a:p>
        </p:txBody>
      </p:sp>
      <p:cxnSp>
        <p:nvCxnSpPr>
          <p:cNvPr id="19" name="直線矢印コネクタ 18">
            <a:extLst>
              <a:ext uri="{FF2B5EF4-FFF2-40B4-BE49-F238E27FC236}">
                <a16:creationId xmlns:a16="http://schemas.microsoft.com/office/drawing/2014/main" id="{8C00130A-A246-2A8D-D90B-C9C405E565BD}"/>
              </a:ext>
            </a:extLst>
          </p:cNvPr>
          <p:cNvCxnSpPr>
            <a:cxnSpLocks/>
            <a:stCxn id="21" idx="1"/>
            <a:endCxn id="18" idx="0"/>
          </p:cNvCxnSpPr>
          <p:nvPr/>
        </p:nvCxnSpPr>
        <p:spPr>
          <a:xfrm flipH="1">
            <a:off x="2010414" y="2440831"/>
            <a:ext cx="1546705" cy="1497893"/>
          </a:xfrm>
          <a:prstGeom prst="straightConnector1">
            <a:avLst/>
          </a:prstGeom>
          <a:ln w="12700">
            <a:solidFill>
              <a:srgbClr val="FF0000"/>
            </a:solidFill>
            <a:headEnd type="arrow"/>
            <a:tailEnd type="none" w="lg" len="lg"/>
          </a:ln>
        </p:spPr>
        <p:style>
          <a:lnRef idx="1">
            <a:schemeClr val="accent1"/>
          </a:lnRef>
          <a:fillRef idx="0">
            <a:schemeClr val="accent1"/>
          </a:fillRef>
          <a:effectRef idx="0">
            <a:schemeClr val="accent1"/>
          </a:effectRef>
          <a:fontRef idx="minor">
            <a:schemeClr val="tx1"/>
          </a:fontRef>
        </p:style>
      </p:cxnSp>
      <p:sp>
        <p:nvSpPr>
          <p:cNvPr id="21" name="右中かっこ 20">
            <a:extLst>
              <a:ext uri="{FF2B5EF4-FFF2-40B4-BE49-F238E27FC236}">
                <a16:creationId xmlns:a16="http://schemas.microsoft.com/office/drawing/2014/main" id="{A063B65B-C1AB-D147-FE14-4ABDCCA089F1}"/>
              </a:ext>
            </a:extLst>
          </p:cNvPr>
          <p:cNvSpPr/>
          <p:nvPr/>
        </p:nvSpPr>
        <p:spPr>
          <a:xfrm>
            <a:off x="3422119" y="2044831"/>
            <a:ext cx="135000" cy="7920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350"/>
          </a:p>
        </p:txBody>
      </p:sp>
      <p:sp>
        <p:nvSpPr>
          <p:cNvPr id="23" name="テキスト ボックス 22">
            <a:extLst>
              <a:ext uri="{FF2B5EF4-FFF2-40B4-BE49-F238E27FC236}">
                <a16:creationId xmlns:a16="http://schemas.microsoft.com/office/drawing/2014/main" id="{098439BD-6BFD-C739-72AC-A30D1C9E942E}"/>
              </a:ext>
            </a:extLst>
          </p:cNvPr>
          <p:cNvSpPr txBox="1"/>
          <p:nvPr/>
        </p:nvSpPr>
        <p:spPr>
          <a:xfrm>
            <a:off x="3638042" y="4374734"/>
            <a:ext cx="2988000" cy="577081"/>
          </a:xfrm>
          <a:prstGeom prst="rect">
            <a:avLst/>
          </a:prstGeom>
          <a:solidFill>
            <a:schemeClr val="bg1">
              <a:alpha val="70000"/>
            </a:schemeClr>
          </a:solidFill>
        </p:spPr>
        <p:txBody>
          <a:bodyPr wrap="square" rtlCol="0">
            <a:spAutoFit/>
          </a:bodyPr>
          <a:lstStyle/>
          <a:p>
            <a:r>
              <a:rPr kumimoji="1" lang="en-US" altLang="ja-JP" sz="1050" dirty="0"/>
              <a:t>Thermal vibration parameters and inelastic parameters, which are automatically calculated from temperature and sigma if 0 is entered.</a:t>
            </a:r>
          </a:p>
        </p:txBody>
      </p:sp>
      <p:cxnSp>
        <p:nvCxnSpPr>
          <p:cNvPr id="24" name="直線矢印コネクタ 23">
            <a:extLst>
              <a:ext uri="{FF2B5EF4-FFF2-40B4-BE49-F238E27FC236}">
                <a16:creationId xmlns:a16="http://schemas.microsoft.com/office/drawing/2014/main" id="{256F66ED-3312-0F76-E0B3-3800193A9539}"/>
              </a:ext>
            </a:extLst>
          </p:cNvPr>
          <p:cNvCxnSpPr>
            <a:cxnSpLocks/>
            <a:stCxn id="25" idx="1"/>
            <a:endCxn id="23" idx="0"/>
          </p:cNvCxnSpPr>
          <p:nvPr/>
        </p:nvCxnSpPr>
        <p:spPr>
          <a:xfrm>
            <a:off x="3579604" y="3170699"/>
            <a:ext cx="1552438" cy="1204035"/>
          </a:xfrm>
          <a:prstGeom prst="straightConnector1">
            <a:avLst/>
          </a:prstGeom>
          <a:ln w="12700">
            <a:solidFill>
              <a:srgbClr val="FF0000"/>
            </a:solidFill>
            <a:headEnd type="arrow"/>
            <a:tailEnd type="none" w="lg" len="lg"/>
          </a:ln>
        </p:spPr>
        <p:style>
          <a:lnRef idx="1">
            <a:schemeClr val="accent1"/>
          </a:lnRef>
          <a:fillRef idx="0">
            <a:schemeClr val="accent1"/>
          </a:fillRef>
          <a:effectRef idx="0">
            <a:schemeClr val="accent1"/>
          </a:effectRef>
          <a:fontRef idx="minor">
            <a:schemeClr val="tx1"/>
          </a:fontRef>
        </p:style>
      </p:cxnSp>
      <p:sp>
        <p:nvSpPr>
          <p:cNvPr id="25" name="右中かっこ 24">
            <a:extLst>
              <a:ext uri="{FF2B5EF4-FFF2-40B4-BE49-F238E27FC236}">
                <a16:creationId xmlns:a16="http://schemas.microsoft.com/office/drawing/2014/main" id="{12DDFDB9-80B6-C980-6BBE-ABB81355C71C}"/>
              </a:ext>
            </a:extLst>
          </p:cNvPr>
          <p:cNvSpPr/>
          <p:nvPr/>
        </p:nvSpPr>
        <p:spPr>
          <a:xfrm>
            <a:off x="3444604" y="3008699"/>
            <a:ext cx="135000" cy="3240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350"/>
          </a:p>
        </p:txBody>
      </p:sp>
      <p:sp>
        <p:nvSpPr>
          <p:cNvPr id="2" name="矢印: 下 1">
            <a:extLst>
              <a:ext uri="{FF2B5EF4-FFF2-40B4-BE49-F238E27FC236}">
                <a16:creationId xmlns:a16="http://schemas.microsoft.com/office/drawing/2014/main" id="{1A693E41-6534-4109-9561-3E9150E19897}"/>
              </a:ext>
            </a:extLst>
          </p:cNvPr>
          <p:cNvSpPr/>
          <p:nvPr/>
        </p:nvSpPr>
        <p:spPr>
          <a:xfrm>
            <a:off x="5401962" y="1080000"/>
            <a:ext cx="216583" cy="241533"/>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en-US" sz="1350"/>
          </a:p>
        </p:txBody>
      </p:sp>
      <p:sp>
        <p:nvSpPr>
          <p:cNvPr id="4" name="テキスト ボックス 3">
            <a:extLst>
              <a:ext uri="{FF2B5EF4-FFF2-40B4-BE49-F238E27FC236}">
                <a16:creationId xmlns:a16="http://schemas.microsoft.com/office/drawing/2014/main" id="{2AC47860-60ED-0FD1-9D5F-8D126EB11B72}"/>
              </a:ext>
            </a:extLst>
          </p:cNvPr>
          <p:cNvSpPr txBox="1"/>
          <p:nvPr/>
        </p:nvSpPr>
        <p:spPr>
          <a:xfrm>
            <a:off x="272178" y="5599291"/>
            <a:ext cx="1238352" cy="211930"/>
          </a:xfrm>
          <a:prstGeom prst="rect">
            <a:avLst/>
          </a:prstGeom>
          <a:noFill/>
        </p:spPr>
        <p:txBody>
          <a:bodyPr wrap="none" lIns="0" tIns="27000" rIns="0" bIns="0" rtlCol="0">
            <a:spAutoFit/>
          </a:bodyPr>
          <a:lstStyle/>
          <a:p>
            <a:r>
              <a:rPr kumimoji="1" lang="en-US" altLang="ja-JP" sz="1200" dirty="0">
                <a:ea typeface="+mj-ea"/>
              </a:rPr>
              <a:t>“Atomic info ” Tab </a:t>
            </a:r>
          </a:p>
        </p:txBody>
      </p:sp>
    </p:spTree>
    <p:extLst>
      <p:ext uri="{BB962C8B-B14F-4D97-AF65-F5344CB8AC3E}">
        <p14:creationId xmlns:p14="http://schemas.microsoft.com/office/powerpoint/2010/main" val="3559747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8EF4CBC7-AD10-41B1-8071-C6B02AE8D13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5255" y="2944178"/>
            <a:ext cx="5723573" cy="3913822"/>
          </a:xfrm>
          <a:prstGeom prst="rect">
            <a:avLst/>
          </a:prstGeom>
        </p:spPr>
      </p:pic>
      <p:pic>
        <p:nvPicPr>
          <p:cNvPr id="3" name="図 2">
            <a:extLst>
              <a:ext uri="{FF2B5EF4-FFF2-40B4-BE49-F238E27FC236}">
                <a16:creationId xmlns:a16="http://schemas.microsoft.com/office/drawing/2014/main" id="{384F5B27-8F31-4B3F-9853-622902EF44B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20537" y="0"/>
            <a:ext cx="5192934" cy="4626193"/>
          </a:xfrm>
          <a:prstGeom prst="rect">
            <a:avLst/>
          </a:prstGeom>
        </p:spPr>
      </p:pic>
      <p:pic>
        <p:nvPicPr>
          <p:cNvPr id="5" name="図 4">
            <a:extLst>
              <a:ext uri="{FF2B5EF4-FFF2-40B4-BE49-F238E27FC236}">
                <a16:creationId xmlns:a16="http://schemas.microsoft.com/office/drawing/2014/main" id="{44285693-42DF-4BE6-9C6D-F329164DB5F4}"/>
              </a:ext>
            </a:extLst>
          </p:cNvPr>
          <p:cNvPicPr>
            <a:picLocks noChangeAspect="1"/>
          </p:cNvPicPr>
          <p:nvPr/>
        </p:nvPicPr>
        <p:blipFill>
          <a:blip r:embed="rId4"/>
          <a:stretch>
            <a:fillRect/>
          </a:stretch>
        </p:blipFill>
        <p:spPr>
          <a:xfrm>
            <a:off x="5963602" y="4044315"/>
            <a:ext cx="3180398" cy="2813685"/>
          </a:xfrm>
          <a:prstGeom prst="rect">
            <a:avLst/>
          </a:prstGeom>
        </p:spPr>
      </p:pic>
      <p:pic>
        <p:nvPicPr>
          <p:cNvPr id="8" name="グラフィックス 7" descr="カーソル 単色塗りつぶし">
            <a:extLst>
              <a:ext uri="{FF2B5EF4-FFF2-40B4-BE49-F238E27FC236}">
                <a16:creationId xmlns:a16="http://schemas.microsoft.com/office/drawing/2014/main" id="{C11CB313-43BB-453C-BEB6-B86098F73C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60000">
            <a:off x="5615760" y="556008"/>
            <a:ext cx="301752" cy="301752"/>
          </a:xfrm>
          <a:prstGeom prst="rect">
            <a:avLst/>
          </a:prstGeom>
        </p:spPr>
      </p:pic>
      <p:sp>
        <p:nvSpPr>
          <p:cNvPr id="7" name="テキスト ボックス 6">
            <a:extLst>
              <a:ext uri="{FF2B5EF4-FFF2-40B4-BE49-F238E27FC236}">
                <a16:creationId xmlns:a16="http://schemas.microsoft.com/office/drawing/2014/main" id="{8D75310B-ABC9-4D65-B535-AF4481F05309}"/>
              </a:ext>
            </a:extLst>
          </p:cNvPr>
          <p:cNvSpPr txBox="1"/>
          <p:nvPr/>
        </p:nvSpPr>
        <p:spPr>
          <a:xfrm>
            <a:off x="0" y="331491"/>
            <a:ext cx="3708000" cy="2308324"/>
          </a:xfrm>
          <a:prstGeom prst="rect">
            <a:avLst/>
          </a:prstGeom>
          <a:noFill/>
        </p:spPr>
        <p:txBody>
          <a:bodyPr wrap="square" rtlCol="0">
            <a:spAutoFit/>
          </a:bodyPr>
          <a:lstStyle/>
          <a:p>
            <a:r>
              <a:rPr kumimoji="1" lang="en-US" altLang="ja-JP" dirty="0"/>
              <a:t>Select RITS Fit from the Exec(</a:t>
            </a:r>
            <a:r>
              <a:rPr kumimoji="1" lang="en-US" altLang="ja-JP" u="sng" dirty="0"/>
              <a:t>X</a:t>
            </a:r>
            <a:r>
              <a:rPr kumimoji="1" lang="en-US" altLang="ja-JP" dirty="0"/>
              <a:t>) menu on the main screen, and the RITS Fit panel will appear.</a:t>
            </a:r>
          </a:p>
          <a:p>
            <a:endParaRPr kumimoji="1" lang="en-US" altLang="ja-JP" dirty="0"/>
          </a:p>
          <a:p>
            <a:r>
              <a:rPr kumimoji="1" lang="en-US" altLang="ja-JP" dirty="0"/>
              <a:t>If you did not forget to press the "Set" button on the RITS panel, press the "Fit" button on the RITS Fit panel.</a:t>
            </a:r>
          </a:p>
        </p:txBody>
      </p:sp>
      <p:pic>
        <p:nvPicPr>
          <p:cNvPr id="17" name="グラフィックス 16" descr="カーソル 単色塗りつぶし">
            <a:extLst>
              <a:ext uri="{FF2B5EF4-FFF2-40B4-BE49-F238E27FC236}">
                <a16:creationId xmlns:a16="http://schemas.microsoft.com/office/drawing/2014/main" id="{B1F02A23-8D84-4CE8-A7C2-69F634BEA5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60000">
            <a:off x="7734846" y="6543036"/>
            <a:ext cx="301752" cy="301752"/>
          </a:xfrm>
          <a:prstGeom prst="rect">
            <a:avLst/>
          </a:prstGeom>
        </p:spPr>
      </p:pic>
      <p:pic>
        <p:nvPicPr>
          <p:cNvPr id="15" name="グラフィックス 14" descr="カーソル 単色塗りつぶし">
            <a:extLst>
              <a:ext uri="{FF2B5EF4-FFF2-40B4-BE49-F238E27FC236}">
                <a16:creationId xmlns:a16="http://schemas.microsoft.com/office/drawing/2014/main" id="{23BB176E-ECB3-4EF2-97E7-F2B94BAF9FB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340000" flipH="1">
            <a:off x="4820088" y="6543036"/>
            <a:ext cx="301752" cy="301752"/>
          </a:xfrm>
          <a:prstGeom prst="rect">
            <a:avLst/>
          </a:prstGeom>
        </p:spPr>
      </p:pic>
      <p:sp>
        <p:nvSpPr>
          <p:cNvPr id="2" name="矢印: 下カーブ 1">
            <a:extLst>
              <a:ext uri="{FF2B5EF4-FFF2-40B4-BE49-F238E27FC236}">
                <a16:creationId xmlns:a16="http://schemas.microsoft.com/office/drawing/2014/main" id="{DCCDBDE7-AC24-06A1-EF3A-E51DF83B16CF}"/>
              </a:ext>
            </a:extLst>
          </p:cNvPr>
          <p:cNvSpPr/>
          <p:nvPr/>
        </p:nvSpPr>
        <p:spPr>
          <a:xfrm>
            <a:off x="5338861" y="5995219"/>
            <a:ext cx="2233894" cy="3898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schemeClr val="tx1"/>
              </a:solidFill>
            </a:endParaRPr>
          </a:p>
        </p:txBody>
      </p:sp>
      <p:sp>
        <p:nvSpPr>
          <p:cNvPr id="4" name="テキスト ボックス 3">
            <a:extLst>
              <a:ext uri="{FF2B5EF4-FFF2-40B4-BE49-F238E27FC236}">
                <a16:creationId xmlns:a16="http://schemas.microsoft.com/office/drawing/2014/main" id="{58E70273-465E-1EC6-17DC-45CD8181A7F2}"/>
              </a:ext>
            </a:extLst>
          </p:cNvPr>
          <p:cNvSpPr txBox="1"/>
          <p:nvPr/>
        </p:nvSpPr>
        <p:spPr>
          <a:xfrm>
            <a:off x="5846667" y="6133275"/>
            <a:ext cx="1008289" cy="251795"/>
          </a:xfrm>
          <a:prstGeom prst="rect">
            <a:avLst/>
          </a:prstGeom>
          <a:solidFill>
            <a:schemeClr val="bg1">
              <a:alpha val="70000"/>
            </a:schemeClr>
          </a:solidFill>
        </p:spPr>
        <p:txBody>
          <a:bodyPr wrap="none" lIns="0" tIns="36000" rIns="0" bIns="0" rtlCol="0">
            <a:spAutoFit/>
          </a:bodyPr>
          <a:lstStyle>
            <a:defPPr>
              <a:defRPr lang="en-US"/>
            </a:defPPr>
            <a:lvl1pPr>
              <a:defRPr kumimoji="1" sz="1400">
                <a:latin typeface="+mj-ea"/>
                <a:ea typeface="+mj-ea"/>
              </a:defRPr>
            </a:lvl1pPr>
          </a:lstStyle>
          <a:p>
            <a:r>
              <a:rPr lang="en-US" altLang="ja-JP" dirty="0"/>
              <a:t>Set, and Fit</a:t>
            </a:r>
          </a:p>
        </p:txBody>
      </p:sp>
      <p:sp>
        <p:nvSpPr>
          <p:cNvPr id="6" name="テキスト ボックス 5">
            <a:extLst>
              <a:ext uri="{FF2B5EF4-FFF2-40B4-BE49-F238E27FC236}">
                <a16:creationId xmlns:a16="http://schemas.microsoft.com/office/drawing/2014/main" id="{7CF569B7-FADF-7781-9EE7-2313DE723C40}"/>
              </a:ext>
            </a:extLst>
          </p:cNvPr>
          <p:cNvSpPr txBox="1"/>
          <p:nvPr/>
        </p:nvSpPr>
        <p:spPr>
          <a:xfrm>
            <a:off x="5943861" y="427995"/>
            <a:ext cx="415498" cy="369332"/>
          </a:xfrm>
          <a:prstGeom prst="rect">
            <a:avLst/>
          </a:prstGeom>
          <a:solidFill>
            <a:schemeClr val="bg1"/>
          </a:solidFill>
        </p:spPr>
        <p:txBody>
          <a:bodyPr wrap="none" rtlCol="0">
            <a:spAutoFit/>
          </a:bodyPr>
          <a:lstStyle/>
          <a:p>
            <a:r>
              <a:rPr kumimoji="1" lang="ja-JP" altLang="en-US" dirty="0"/>
              <a:t>①</a:t>
            </a:r>
          </a:p>
        </p:txBody>
      </p:sp>
      <p:sp>
        <p:nvSpPr>
          <p:cNvPr id="9" name="テキスト ボックス 8">
            <a:extLst>
              <a:ext uri="{FF2B5EF4-FFF2-40B4-BE49-F238E27FC236}">
                <a16:creationId xmlns:a16="http://schemas.microsoft.com/office/drawing/2014/main" id="{E0ACB8FD-01FD-4DB9-0D55-1ED72A0FAEFF}"/>
              </a:ext>
            </a:extLst>
          </p:cNvPr>
          <p:cNvSpPr txBox="1"/>
          <p:nvPr/>
        </p:nvSpPr>
        <p:spPr>
          <a:xfrm>
            <a:off x="4892736" y="6133275"/>
            <a:ext cx="415498" cy="369332"/>
          </a:xfrm>
          <a:prstGeom prst="rect">
            <a:avLst/>
          </a:prstGeom>
          <a:solidFill>
            <a:schemeClr val="bg1"/>
          </a:solidFill>
        </p:spPr>
        <p:txBody>
          <a:bodyPr wrap="none" rtlCol="0">
            <a:spAutoFit/>
          </a:bodyPr>
          <a:lstStyle>
            <a:defPPr>
              <a:defRPr lang="en-US"/>
            </a:defPPr>
            <a:lvl1pPr>
              <a:defRPr kumimoji="1"/>
            </a:lvl1pPr>
          </a:lstStyle>
          <a:p>
            <a:r>
              <a:rPr lang="ja-JP" altLang="en-US" dirty="0"/>
              <a:t>②</a:t>
            </a:r>
          </a:p>
        </p:txBody>
      </p:sp>
      <p:sp>
        <p:nvSpPr>
          <p:cNvPr id="10" name="テキスト ボックス 9">
            <a:extLst>
              <a:ext uri="{FF2B5EF4-FFF2-40B4-BE49-F238E27FC236}">
                <a16:creationId xmlns:a16="http://schemas.microsoft.com/office/drawing/2014/main" id="{196C18E4-E643-2B18-10CB-B6964D5AB28C}"/>
              </a:ext>
            </a:extLst>
          </p:cNvPr>
          <p:cNvSpPr txBox="1"/>
          <p:nvPr/>
        </p:nvSpPr>
        <p:spPr>
          <a:xfrm>
            <a:off x="7625393" y="6132172"/>
            <a:ext cx="415498" cy="369332"/>
          </a:xfrm>
          <a:prstGeom prst="rect">
            <a:avLst/>
          </a:prstGeom>
          <a:solidFill>
            <a:schemeClr val="bg1"/>
          </a:solidFill>
        </p:spPr>
        <p:txBody>
          <a:bodyPr wrap="none" rtlCol="0">
            <a:spAutoFit/>
          </a:bodyPr>
          <a:lstStyle>
            <a:defPPr>
              <a:defRPr lang="en-US"/>
            </a:defPPr>
            <a:lvl1pPr>
              <a:defRPr kumimoji="1"/>
            </a:lvl1pPr>
          </a:lstStyle>
          <a:p>
            <a:r>
              <a:rPr lang="ja-JP" altLang="en-US" dirty="0"/>
              <a:t>③</a:t>
            </a:r>
          </a:p>
        </p:txBody>
      </p:sp>
    </p:spTree>
    <p:extLst>
      <p:ext uri="{BB962C8B-B14F-4D97-AF65-F5344CB8AC3E}">
        <p14:creationId xmlns:p14="http://schemas.microsoft.com/office/powerpoint/2010/main" val="444698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8ACCB2CB-7D73-4C82-A767-8AFF674E483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5255" y="0"/>
            <a:ext cx="5723573" cy="3913822"/>
          </a:xfrm>
          <a:prstGeom prst="rect">
            <a:avLst/>
          </a:prstGeom>
        </p:spPr>
      </p:pic>
      <p:pic>
        <p:nvPicPr>
          <p:cNvPr id="6" name="図 5">
            <a:extLst>
              <a:ext uri="{FF2B5EF4-FFF2-40B4-BE49-F238E27FC236}">
                <a16:creationId xmlns:a16="http://schemas.microsoft.com/office/drawing/2014/main" id="{3E9BB033-7302-716E-279F-51BF71C99AA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49885" y="0"/>
            <a:ext cx="5194115" cy="4627245"/>
          </a:xfrm>
          <a:prstGeom prst="rect">
            <a:avLst/>
          </a:prstGeom>
        </p:spPr>
      </p:pic>
      <p:pic>
        <p:nvPicPr>
          <p:cNvPr id="9" name="図 8">
            <a:extLst>
              <a:ext uri="{FF2B5EF4-FFF2-40B4-BE49-F238E27FC236}">
                <a16:creationId xmlns:a16="http://schemas.microsoft.com/office/drawing/2014/main" id="{DF6C356C-D63D-4050-8B28-E1E635D88C1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963602" y="4044315"/>
            <a:ext cx="3180397" cy="2813684"/>
          </a:xfrm>
          <a:prstGeom prst="rect">
            <a:avLst/>
          </a:prstGeom>
        </p:spPr>
      </p:pic>
      <p:sp>
        <p:nvSpPr>
          <p:cNvPr id="7" name="テキスト ボックス 6">
            <a:extLst>
              <a:ext uri="{FF2B5EF4-FFF2-40B4-BE49-F238E27FC236}">
                <a16:creationId xmlns:a16="http://schemas.microsoft.com/office/drawing/2014/main" id="{8D75310B-ABC9-4D65-B535-AF4481F05309}"/>
              </a:ext>
            </a:extLst>
          </p:cNvPr>
          <p:cNvSpPr txBox="1"/>
          <p:nvPr/>
        </p:nvSpPr>
        <p:spPr>
          <a:xfrm>
            <a:off x="37475" y="4088011"/>
            <a:ext cx="5544000" cy="2769989"/>
          </a:xfrm>
          <a:prstGeom prst="rect">
            <a:avLst/>
          </a:prstGeom>
          <a:solidFill>
            <a:schemeClr val="bg1">
              <a:alpha val="70000"/>
            </a:schemeClr>
          </a:solidFill>
        </p:spPr>
        <p:txBody>
          <a:bodyPr wrap="square" lIns="0" tIns="0" rIns="0" bIns="0" rtlCol="0">
            <a:spAutoFit/>
          </a:bodyPr>
          <a:lstStyle/>
          <a:p>
            <a:pPr lvl="1"/>
            <a:r>
              <a:rPr kumimoji="1" lang="en-US" altLang="ja-JP" dirty="0"/>
              <a:t>The analysis is completed in 10 or so seconds, and the analysis results appear in the RITS Fit panel.</a:t>
            </a:r>
          </a:p>
          <a:p>
            <a:pPr lvl="1"/>
            <a:r>
              <a:rPr kumimoji="1" lang="en-US" altLang="ja-JP" dirty="0"/>
              <a:t>Select "Save Fitting result parameter" from the File(</a:t>
            </a:r>
            <a:r>
              <a:rPr kumimoji="1" lang="en-US" altLang="ja-JP" u="sng" dirty="0"/>
              <a:t>F</a:t>
            </a:r>
            <a:r>
              <a:rPr kumimoji="1" lang="en-US" altLang="ja-JP" dirty="0"/>
              <a:t>) menu on the main screen to open the Windows Explorer window, and save the result parameters with an appropriate file name.</a:t>
            </a:r>
          </a:p>
          <a:p>
            <a:endParaRPr kumimoji="1" lang="en-US" altLang="ja-JP" dirty="0"/>
          </a:p>
          <a:p>
            <a:r>
              <a:rPr kumimoji="1" lang="en-US" altLang="ja-JP" dirty="0"/>
              <a:t>The RITS initial value file is also saved from "Save initial Parameter" in the File menu of the panel.</a:t>
            </a:r>
          </a:p>
          <a:p>
            <a:r>
              <a:rPr kumimoji="1" lang="en-US" altLang="ja-JP" dirty="0"/>
              <a:t>Note that the initial file is </a:t>
            </a:r>
            <a:r>
              <a:rPr kumimoji="1" lang="en-US" altLang="ja-JP" b="1" dirty="0"/>
              <a:t>not</a:t>
            </a:r>
            <a:r>
              <a:rPr kumimoji="1" lang="en-US" altLang="ja-JP" dirty="0"/>
              <a:t> automatically updated.</a:t>
            </a:r>
          </a:p>
        </p:txBody>
      </p:sp>
      <p:pic>
        <p:nvPicPr>
          <p:cNvPr id="15" name="グラフィックス 14" descr="カーソル 単色塗りつぶし">
            <a:extLst>
              <a:ext uri="{FF2B5EF4-FFF2-40B4-BE49-F238E27FC236}">
                <a16:creationId xmlns:a16="http://schemas.microsoft.com/office/drawing/2014/main" id="{099E14C0-E073-4490-AEDC-52CDC74013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60000">
            <a:off x="3895822" y="882638"/>
            <a:ext cx="301752" cy="301752"/>
          </a:xfrm>
          <a:prstGeom prst="rect">
            <a:avLst/>
          </a:prstGeom>
        </p:spPr>
      </p:pic>
      <p:cxnSp>
        <p:nvCxnSpPr>
          <p:cNvPr id="19" name="直線矢印コネクタ 18">
            <a:extLst>
              <a:ext uri="{FF2B5EF4-FFF2-40B4-BE49-F238E27FC236}">
                <a16:creationId xmlns:a16="http://schemas.microsoft.com/office/drawing/2014/main" id="{736D47B1-7A2D-44BC-9793-4B9E8CF07AFD}"/>
              </a:ext>
            </a:extLst>
          </p:cNvPr>
          <p:cNvCxnSpPr>
            <a:cxnSpLocks/>
          </p:cNvCxnSpPr>
          <p:nvPr/>
        </p:nvCxnSpPr>
        <p:spPr>
          <a:xfrm flipH="1">
            <a:off x="5109030" y="515257"/>
            <a:ext cx="994409" cy="268514"/>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8881D1A2-0167-40F6-B6AE-E334095EB0DF}"/>
              </a:ext>
            </a:extLst>
          </p:cNvPr>
          <p:cNvSpPr txBox="1"/>
          <p:nvPr/>
        </p:nvSpPr>
        <p:spPr>
          <a:xfrm>
            <a:off x="6051614" y="197055"/>
            <a:ext cx="2880000" cy="523220"/>
          </a:xfrm>
          <a:prstGeom prst="rect">
            <a:avLst/>
          </a:prstGeom>
          <a:noFill/>
        </p:spPr>
        <p:txBody>
          <a:bodyPr wrap="square" rtlCol="0">
            <a:spAutoFit/>
          </a:bodyPr>
          <a:lstStyle/>
          <a:p>
            <a:r>
              <a:rPr kumimoji="1" lang="en-US" altLang="ja-JP" sz="1400" dirty="0"/>
              <a:t>If this is selected, fitting data can be saved as text.</a:t>
            </a:r>
          </a:p>
        </p:txBody>
      </p:sp>
      <p:cxnSp>
        <p:nvCxnSpPr>
          <p:cNvPr id="21" name="直線矢印コネクタ 20">
            <a:extLst>
              <a:ext uri="{FF2B5EF4-FFF2-40B4-BE49-F238E27FC236}">
                <a16:creationId xmlns:a16="http://schemas.microsoft.com/office/drawing/2014/main" id="{CD8199C6-472C-4669-9D13-A12D5955C16B}"/>
              </a:ext>
            </a:extLst>
          </p:cNvPr>
          <p:cNvCxnSpPr>
            <a:cxnSpLocks/>
            <a:stCxn id="22" idx="1"/>
          </p:cNvCxnSpPr>
          <p:nvPr/>
        </p:nvCxnSpPr>
        <p:spPr>
          <a:xfrm flipH="1" flipV="1">
            <a:off x="4572001" y="1264971"/>
            <a:ext cx="885392" cy="308645"/>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E058CA6B-DD7D-4DC2-A5C9-C71128798E22}"/>
              </a:ext>
            </a:extLst>
          </p:cNvPr>
          <p:cNvSpPr txBox="1"/>
          <p:nvPr/>
        </p:nvSpPr>
        <p:spPr>
          <a:xfrm>
            <a:off x="5457393" y="1204284"/>
            <a:ext cx="1836000" cy="738664"/>
          </a:xfrm>
          <a:prstGeom prst="rect">
            <a:avLst/>
          </a:prstGeom>
          <a:noFill/>
        </p:spPr>
        <p:txBody>
          <a:bodyPr wrap="square" rtlCol="0">
            <a:spAutoFit/>
          </a:bodyPr>
          <a:lstStyle/>
          <a:p>
            <a:r>
              <a:rPr kumimoji="1" lang="en-US" altLang="ja-JP" sz="1400" dirty="0"/>
              <a:t>If you select this, you can save the main screen as a PNG file.</a:t>
            </a:r>
          </a:p>
        </p:txBody>
      </p:sp>
      <p:cxnSp>
        <p:nvCxnSpPr>
          <p:cNvPr id="17" name="直線矢印コネクタ 16">
            <a:extLst>
              <a:ext uri="{FF2B5EF4-FFF2-40B4-BE49-F238E27FC236}">
                <a16:creationId xmlns:a16="http://schemas.microsoft.com/office/drawing/2014/main" id="{0AEF89D2-3E39-4D40-B673-2F6444FCDC46}"/>
              </a:ext>
            </a:extLst>
          </p:cNvPr>
          <p:cNvCxnSpPr/>
          <p:nvPr/>
        </p:nvCxnSpPr>
        <p:spPr>
          <a:xfrm flipH="1">
            <a:off x="7467468" y="5918337"/>
            <a:ext cx="420914"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F75CEDDA-C9EF-4570-BA84-17525C74A1CC}"/>
              </a:ext>
            </a:extLst>
          </p:cNvPr>
          <p:cNvSpPr txBox="1"/>
          <p:nvPr/>
        </p:nvSpPr>
        <p:spPr>
          <a:xfrm>
            <a:off x="7837583" y="5687632"/>
            <a:ext cx="391454" cy="369332"/>
          </a:xfrm>
          <a:prstGeom prst="rect">
            <a:avLst/>
          </a:prstGeom>
          <a:noFill/>
        </p:spPr>
        <p:txBody>
          <a:bodyPr wrap="none" rtlCol="0">
            <a:spAutoFit/>
          </a:bodyPr>
          <a:lstStyle/>
          <a:p>
            <a:r>
              <a:rPr kumimoji="1" lang="en-US" altLang="ja-JP" dirty="0"/>
              <a:t>χ</a:t>
            </a:r>
            <a:r>
              <a:rPr kumimoji="1" lang="en-US" altLang="ja-JP" baseline="30000" dirty="0"/>
              <a:t>2</a:t>
            </a:r>
          </a:p>
        </p:txBody>
      </p:sp>
      <p:cxnSp>
        <p:nvCxnSpPr>
          <p:cNvPr id="4" name="直線矢印コネクタ 3">
            <a:extLst>
              <a:ext uri="{FF2B5EF4-FFF2-40B4-BE49-F238E27FC236}">
                <a16:creationId xmlns:a16="http://schemas.microsoft.com/office/drawing/2014/main" id="{03588EF0-9F2E-B5AA-1F69-0AAA69D00D7F}"/>
              </a:ext>
            </a:extLst>
          </p:cNvPr>
          <p:cNvCxnSpPr>
            <a:cxnSpLocks/>
          </p:cNvCxnSpPr>
          <p:nvPr/>
        </p:nvCxnSpPr>
        <p:spPr>
          <a:xfrm flipV="1">
            <a:off x="104932" y="360000"/>
            <a:ext cx="0" cy="5580000"/>
          </a:xfrm>
          <a:prstGeom prst="straightConnector1">
            <a:avLst/>
          </a:prstGeom>
          <a:ln w="127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10F95CCF-28C7-28FD-CC59-C199E0B373A9}"/>
              </a:ext>
            </a:extLst>
          </p:cNvPr>
          <p:cNvSpPr txBox="1"/>
          <p:nvPr/>
        </p:nvSpPr>
        <p:spPr>
          <a:xfrm>
            <a:off x="7203881" y="4581314"/>
            <a:ext cx="1866220" cy="415498"/>
          </a:xfrm>
          <a:prstGeom prst="rect">
            <a:avLst/>
          </a:prstGeom>
          <a:solidFill>
            <a:schemeClr val="bg1">
              <a:alpha val="70000"/>
            </a:schemeClr>
          </a:solidFill>
        </p:spPr>
        <p:txBody>
          <a:bodyPr wrap="square" rtlCol="0">
            <a:spAutoFit/>
          </a:bodyPr>
          <a:lstStyle/>
          <a:p>
            <a:r>
              <a:rPr kumimoji="1" lang="en-US" altLang="ja-JP" sz="1050" dirty="0"/>
              <a:t>Calculated Thermal vibration and inelastic parameters.</a:t>
            </a:r>
          </a:p>
        </p:txBody>
      </p:sp>
    </p:spTree>
    <p:extLst>
      <p:ext uri="{BB962C8B-B14F-4D97-AF65-F5344CB8AC3E}">
        <p14:creationId xmlns:p14="http://schemas.microsoft.com/office/powerpoint/2010/main" val="141140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EA911F28-8E1C-4FDF-B4BF-2A9291DBC3C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949781" y="0"/>
            <a:ext cx="5194219" cy="4627245"/>
          </a:xfrm>
          <a:prstGeom prst="rect">
            <a:avLst/>
          </a:prstGeom>
        </p:spPr>
      </p:pic>
      <p:pic>
        <p:nvPicPr>
          <p:cNvPr id="8" name="グラフィックス 7" descr="カーソル 単色塗りつぶし">
            <a:extLst>
              <a:ext uri="{FF2B5EF4-FFF2-40B4-BE49-F238E27FC236}">
                <a16:creationId xmlns:a16="http://schemas.microsoft.com/office/drawing/2014/main" id="{C11CB313-43BB-453C-BEB6-B86098F73C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60000">
            <a:off x="3890518" y="382008"/>
            <a:ext cx="301752" cy="301752"/>
          </a:xfrm>
          <a:prstGeom prst="rect">
            <a:avLst/>
          </a:prstGeom>
        </p:spPr>
      </p:pic>
      <p:sp>
        <p:nvSpPr>
          <p:cNvPr id="3" name="テキスト ボックス 2">
            <a:extLst>
              <a:ext uri="{FF2B5EF4-FFF2-40B4-BE49-F238E27FC236}">
                <a16:creationId xmlns:a16="http://schemas.microsoft.com/office/drawing/2014/main" id="{1EA18A6B-3D8B-41DB-B011-EB112451B7C6}"/>
              </a:ext>
            </a:extLst>
          </p:cNvPr>
          <p:cNvSpPr txBox="1"/>
          <p:nvPr/>
        </p:nvSpPr>
        <p:spPr>
          <a:xfrm>
            <a:off x="0" y="0"/>
            <a:ext cx="3924000" cy="2308324"/>
          </a:xfrm>
          <a:prstGeom prst="rect">
            <a:avLst/>
          </a:prstGeom>
          <a:noFill/>
        </p:spPr>
        <p:txBody>
          <a:bodyPr wrap="square" rtlCol="0">
            <a:spAutoFit/>
          </a:bodyPr>
          <a:lstStyle/>
          <a:p>
            <a:r>
              <a:rPr kumimoji="1" lang="en-US" altLang="ja-JP" dirty="0"/>
              <a:t>Next, let's load a transmission data from the template folder ‘</a:t>
            </a:r>
            <a:r>
              <a:rPr kumimoji="1" lang="en-US" altLang="ja-JP" dirty="0" err="1"/>
              <a:t>RITS_two_phase</a:t>
            </a:r>
            <a:r>
              <a:rPr kumimoji="1" lang="en-US" altLang="ja-JP" dirty="0"/>
              <a:t>’.</a:t>
            </a:r>
          </a:p>
          <a:p>
            <a:r>
              <a:rPr kumimoji="1" lang="en-US" altLang="ja-JP" dirty="0"/>
              <a:t>Select "Load Data File" from the File menu.</a:t>
            </a:r>
          </a:p>
          <a:p>
            <a:r>
              <a:rPr kumimoji="1" lang="en-US" altLang="ja-JP" dirty="0"/>
              <a:t>The Windows Explorer screen will appear, and select the data file ‘GEM000213_00008.dat’.</a:t>
            </a:r>
            <a:endParaRPr kumimoji="1" lang="ja-JP" altLang="en-US" dirty="0"/>
          </a:p>
        </p:txBody>
      </p:sp>
      <p:pic>
        <p:nvPicPr>
          <p:cNvPr id="13" name="図 12">
            <a:extLst>
              <a:ext uri="{FF2B5EF4-FFF2-40B4-BE49-F238E27FC236}">
                <a16:creationId xmlns:a16="http://schemas.microsoft.com/office/drawing/2014/main" id="{2FD0A54F-9356-49D1-9BB9-491D7FA4E74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05483" y="3502440"/>
            <a:ext cx="6116517" cy="3297359"/>
          </a:xfrm>
          <a:prstGeom prst="rect">
            <a:avLst/>
          </a:prstGeom>
        </p:spPr>
      </p:pic>
      <p:pic>
        <p:nvPicPr>
          <p:cNvPr id="2" name="グラフィックス 1" descr="カーソル 単色塗りつぶし">
            <a:extLst>
              <a:ext uri="{FF2B5EF4-FFF2-40B4-BE49-F238E27FC236}">
                <a16:creationId xmlns:a16="http://schemas.microsoft.com/office/drawing/2014/main" id="{E0E3802F-77A1-132D-7C5D-FA5A0785AA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60000">
            <a:off x="2923758" y="4342355"/>
            <a:ext cx="301752" cy="301752"/>
          </a:xfrm>
          <a:prstGeom prst="rect">
            <a:avLst/>
          </a:prstGeom>
        </p:spPr>
      </p:pic>
    </p:spTree>
    <p:extLst>
      <p:ext uri="{BB962C8B-B14F-4D97-AF65-F5344CB8AC3E}">
        <p14:creationId xmlns:p14="http://schemas.microsoft.com/office/powerpoint/2010/main" val="2470158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4A71E87-D04E-33D0-C2A8-5BEFA7814AA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969660" y="8808"/>
            <a:ext cx="5174340" cy="4609628"/>
          </a:xfrm>
          <a:prstGeom prst="rect">
            <a:avLst/>
          </a:prstGeom>
        </p:spPr>
      </p:pic>
      <p:pic>
        <p:nvPicPr>
          <p:cNvPr id="8" name="グラフィックス 7" descr="カーソル 単色塗りつぶし">
            <a:extLst>
              <a:ext uri="{FF2B5EF4-FFF2-40B4-BE49-F238E27FC236}">
                <a16:creationId xmlns:a16="http://schemas.microsoft.com/office/drawing/2014/main" id="{C11CB313-43BB-453C-BEB6-B86098F73C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60000">
            <a:off x="5857197" y="512640"/>
            <a:ext cx="301752" cy="301752"/>
          </a:xfrm>
          <a:prstGeom prst="rect">
            <a:avLst/>
          </a:prstGeom>
        </p:spPr>
      </p:pic>
      <p:sp>
        <p:nvSpPr>
          <p:cNvPr id="3" name="テキスト ボックス 2">
            <a:extLst>
              <a:ext uri="{FF2B5EF4-FFF2-40B4-BE49-F238E27FC236}">
                <a16:creationId xmlns:a16="http://schemas.microsoft.com/office/drawing/2014/main" id="{1EA18A6B-3D8B-41DB-B011-EB112451B7C6}"/>
              </a:ext>
            </a:extLst>
          </p:cNvPr>
          <p:cNvSpPr txBox="1"/>
          <p:nvPr/>
        </p:nvSpPr>
        <p:spPr>
          <a:xfrm>
            <a:off x="0" y="0"/>
            <a:ext cx="4068000" cy="3139321"/>
          </a:xfrm>
          <a:prstGeom prst="rect">
            <a:avLst/>
          </a:prstGeom>
          <a:noFill/>
        </p:spPr>
        <p:txBody>
          <a:bodyPr wrap="square" rtlCol="0">
            <a:spAutoFit/>
          </a:bodyPr>
          <a:lstStyle/>
          <a:p>
            <a:r>
              <a:rPr kumimoji="1" lang="en-US" altLang="ja-JP" dirty="0"/>
              <a:t>After loading the data file for a sample (in this example, GEM000213_00008.dat), the spectrum is displayed as shown in the main screen. The horizontal axis is tof (μs) and the vertical axis is transmittance.</a:t>
            </a:r>
          </a:p>
          <a:p>
            <a:r>
              <a:rPr kumimoji="1" lang="en-US" altLang="ja-JP" dirty="0"/>
              <a:t>The explanation of the Display(</a:t>
            </a:r>
            <a:r>
              <a:rPr kumimoji="1" lang="en-US" altLang="ja-JP" u="sng" dirty="0"/>
              <a:t>D</a:t>
            </a:r>
            <a:r>
              <a:rPr kumimoji="1" lang="en-US" altLang="ja-JP" dirty="0"/>
              <a:t>) menu is omitted.</a:t>
            </a:r>
          </a:p>
          <a:p>
            <a:endParaRPr kumimoji="1" lang="en-US" altLang="ja-JP" dirty="0"/>
          </a:p>
          <a:p>
            <a:r>
              <a:rPr kumimoji="1" lang="en-US" altLang="ja-JP" dirty="0"/>
              <a:t>Next, select Edit RITS Initial parameter from the Edit menu.</a:t>
            </a:r>
          </a:p>
        </p:txBody>
      </p:sp>
    </p:spTree>
    <p:extLst>
      <p:ext uri="{BB962C8B-B14F-4D97-AF65-F5344CB8AC3E}">
        <p14:creationId xmlns:p14="http://schemas.microsoft.com/office/powerpoint/2010/main" val="565003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EB373A9-58A8-AC7B-69CE-80DBA1E9FEB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900011" y="8808"/>
            <a:ext cx="5233987" cy="4609628"/>
          </a:xfrm>
          <a:prstGeom prst="rect">
            <a:avLst/>
          </a:prstGeom>
        </p:spPr>
      </p:pic>
      <p:pic>
        <p:nvPicPr>
          <p:cNvPr id="4" name="図 3">
            <a:extLst>
              <a:ext uri="{FF2B5EF4-FFF2-40B4-BE49-F238E27FC236}">
                <a16:creationId xmlns:a16="http://schemas.microsoft.com/office/drawing/2014/main" id="{33B20870-BA1B-4183-87ED-372FD34556C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9600" y="0"/>
            <a:ext cx="5754883" cy="3913822"/>
          </a:xfrm>
          <a:prstGeom prst="rect">
            <a:avLst/>
          </a:prstGeom>
        </p:spPr>
      </p:pic>
      <p:pic>
        <p:nvPicPr>
          <p:cNvPr id="8" name="グラフィックス 7" descr="カーソル 単色塗りつぶし">
            <a:extLst>
              <a:ext uri="{FF2B5EF4-FFF2-40B4-BE49-F238E27FC236}">
                <a16:creationId xmlns:a16="http://schemas.microsoft.com/office/drawing/2014/main" id="{C11CB313-43BB-453C-BEB6-B86098F73C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60000">
            <a:off x="958624" y="367491"/>
            <a:ext cx="301752" cy="301752"/>
          </a:xfrm>
          <a:prstGeom prst="rect">
            <a:avLst/>
          </a:prstGeom>
        </p:spPr>
      </p:pic>
      <p:pic>
        <p:nvPicPr>
          <p:cNvPr id="5" name="図 4">
            <a:extLst>
              <a:ext uri="{FF2B5EF4-FFF2-40B4-BE49-F238E27FC236}">
                <a16:creationId xmlns:a16="http://schemas.microsoft.com/office/drawing/2014/main" id="{C2D9FFA9-F716-5F32-FF2C-B6AEDFFDD11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932205" y="3036200"/>
            <a:ext cx="7089342" cy="3821800"/>
          </a:xfrm>
          <a:prstGeom prst="rect">
            <a:avLst/>
          </a:prstGeom>
        </p:spPr>
      </p:pic>
      <p:pic>
        <p:nvPicPr>
          <p:cNvPr id="6" name="グラフィックス 5" descr="カーソル 単色塗りつぶし">
            <a:extLst>
              <a:ext uri="{FF2B5EF4-FFF2-40B4-BE49-F238E27FC236}">
                <a16:creationId xmlns:a16="http://schemas.microsoft.com/office/drawing/2014/main" id="{EAA80231-0256-E42D-D374-AB8E0A4D15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60000">
            <a:off x="7053231" y="3972932"/>
            <a:ext cx="301752" cy="301752"/>
          </a:xfrm>
          <a:prstGeom prst="rect">
            <a:avLst/>
          </a:prstGeom>
        </p:spPr>
      </p:pic>
      <p:sp>
        <p:nvSpPr>
          <p:cNvPr id="3" name="テキスト ボックス 2">
            <a:extLst>
              <a:ext uri="{FF2B5EF4-FFF2-40B4-BE49-F238E27FC236}">
                <a16:creationId xmlns:a16="http://schemas.microsoft.com/office/drawing/2014/main" id="{1EA18A6B-3D8B-41DB-B011-EB112451B7C6}"/>
              </a:ext>
            </a:extLst>
          </p:cNvPr>
          <p:cNvSpPr txBox="1"/>
          <p:nvPr/>
        </p:nvSpPr>
        <p:spPr>
          <a:xfrm>
            <a:off x="170682" y="3995678"/>
            <a:ext cx="3924000" cy="1754326"/>
          </a:xfrm>
          <a:prstGeom prst="rect">
            <a:avLst/>
          </a:prstGeom>
          <a:solidFill>
            <a:schemeClr val="bg1">
              <a:alpha val="70000"/>
            </a:schemeClr>
          </a:solidFill>
        </p:spPr>
        <p:txBody>
          <a:bodyPr wrap="square" rtlCol="0">
            <a:spAutoFit/>
          </a:bodyPr>
          <a:lstStyle/>
          <a:p>
            <a:r>
              <a:rPr kumimoji="1" lang="en-US" altLang="ja-JP" dirty="0"/>
              <a:t>By selecting "Load Initial Parameter" from the File menu of the RITS panel, the Windows Explorer screen will appear. </a:t>
            </a:r>
          </a:p>
          <a:p>
            <a:r>
              <a:rPr kumimoji="1" lang="en-US" altLang="ja-JP" dirty="0"/>
              <a:t>Select the initial value file to read the values. (ex. </a:t>
            </a:r>
            <a:r>
              <a:rPr kumimoji="1" lang="en-US" altLang="ja-JP" dirty="0" err="1"/>
              <a:t>All_RITS_DSS.inp</a:t>
            </a:r>
            <a:r>
              <a:rPr kumimoji="1" lang="en-US" altLang="ja-JP" dirty="0"/>
              <a:t>)</a:t>
            </a:r>
          </a:p>
        </p:txBody>
      </p:sp>
    </p:spTree>
    <p:extLst>
      <p:ext uri="{BB962C8B-B14F-4D97-AF65-F5344CB8AC3E}">
        <p14:creationId xmlns:p14="http://schemas.microsoft.com/office/powerpoint/2010/main" val="4096795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5F45AB8-4A42-3EED-AAF0-73F6B658B67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900011" y="2239563"/>
            <a:ext cx="5233987" cy="4609628"/>
          </a:xfrm>
          <a:prstGeom prst="rect">
            <a:avLst/>
          </a:prstGeom>
        </p:spPr>
      </p:pic>
      <p:pic>
        <p:nvPicPr>
          <p:cNvPr id="3" name="図 2">
            <a:extLst>
              <a:ext uri="{FF2B5EF4-FFF2-40B4-BE49-F238E27FC236}">
                <a16:creationId xmlns:a16="http://schemas.microsoft.com/office/drawing/2014/main" id="{AC4548CD-8407-5B0F-6F70-13C02A0B1DE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5974080" cy="4062894"/>
          </a:xfrm>
          <a:prstGeom prst="rect">
            <a:avLst/>
          </a:prstGeom>
        </p:spPr>
      </p:pic>
      <p:cxnSp>
        <p:nvCxnSpPr>
          <p:cNvPr id="10" name="直線コネクタ 9">
            <a:extLst>
              <a:ext uri="{FF2B5EF4-FFF2-40B4-BE49-F238E27FC236}">
                <a16:creationId xmlns:a16="http://schemas.microsoft.com/office/drawing/2014/main" id="{B66614F6-DC83-43F2-8C62-FCC49C1D6D09}"/>
              </a:ext>
            </a:extLst>
          </p:cNvPr>
          <p:cNvCxnSpPr>
            <a:cxnSpLocks/>
          </p:cNvCxnSpPr>
          <p:nvPr/>
        </p:nvCxnSpPr>
        <p:spPr>
          <a:xfrm>
            <a:off x="5308593" y="2876543"/>
            <a:ext cx="0" cy="2700000"/>
          </a:xfrm>
          <a:prstGeom prst="line">
            <a:avLst/>
          </a:prstGeom>
          <a:ln w="1270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F69B6F38-DF4C-4828-B421-5A6E6A931310}"/>
              </a:ext>
            </a:extLst>
          </p:cNvPr>
          <p:cNvCxnSpPr>
            <a:cxnSpLocks/>
          </p:cNvCxnSpPr>
          <p:nvPr/>
        </p:nvCxnSpPr>
        <p:spPr>
          <a:xfrm>
            <a:off x="7955847" y="2876543"/>
            <a:ext cx="0" cy="2700000"/>
          </a:xfrm>
          <a:prstGeom prst="line">
            <a:avLst/>
          </a:prstGeom>
          <a:ln w="1270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06074D3B-B687-4CEF-AE48-59AF9C9B974B}"/>
              </a:ext>
            </a:extLst>
          </p:cNvPr>
          <p:cNvCxnSpPr>
            <a:cxnSpLocks/>
          </p:cNvCxnSpPr>
          <p:nvPr/>
        </p:nvCxnSpPr>
        <p:spPr>
          <a:xfrm>
            <a:off x="4383000" y="635028"/>
            <a:ext cx="925593" cy="2211286"/>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171B2327-25EF-4949-9D54-DA2D3B25CD13}"/>
              </a:ext>
            </a:extLst>
          </p:cNvPr>
          <p:cNvCxnSpPr>
            <a:cxnSpLocks/>
          </p:cNvCxnSpPr>
          <p:nvPr/>
        </p:nvCxnSpPr>
        <p:spPr>
          <a:xfrm>
            <a:off x="5388964" y="635028"/>
            <a:ext cx="2566883" cy="2241515"/>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DFC9BC2F-1025-489D-B14F-1F6C8CEC8011}"/>
              </a:ext>
            </a:extLst>
          </p:cNvPr>
          <p:cNvCxnSpPr>
            <a:cxnSpLocks/>
            <a:stCxn id="38" idx="1"/>
          </p:cNvCxnSpPr>
          <p:nvPr/>
        </p:nvCxnSpPr>
        <p:spPr>
          <a:xfrm flipH="1">
            <a:off x="3263703" y="1627198"/>
            <a:ext cx="293581"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41F7D5FA-8E08-45BF-B363-52C7829C81F7}"/>
              </a:ext>
            </a:extLst>
          </p:cNvPr>
          <p:cNvSpPr txBox="1"/>
          <p:nvPr/>
        </p:nvSpPr>
        <p:spPr>
          <a:xfrm>
            <a:off x="3557284" y="1532775"/>
            <a:ext cx="589905" cy="188846"/>
          </a:xfrm>
          <a:prstGeom prst="rect">
            <a:avLst/>
          </a:prstGeom>
          <a:noFill/>
        </p:spPr>
        <p:txBody>
          <a:bodyPr wrap="none" lIns="0" tIns="27000" rIns="0" bIns="0" rtlCol="0">
            <a:spAutoFit/>
          </a:bodyPr>
          <a:lstStyle/>
          <a:p>
            <a:r>
              <a:rPr kumimoji="1" lang="en-US" altLang="ja-JP" sz="1050" dirty="0">
                <a:ea typeface="+mj-ea"/>
              </a:rPr>
              <a:t>Leave it 0.</a:t>
            </a:r>
          </a:p>
        </p:txBody>
      </p:sp>
      <p:cxnSp>
        <p:nvCxnSpPr>
          <p:cNvPr id="24" name="直線矢印コネクタ 23">
            <a:extLst>
              <a:ext uri="{FF2B5EF4-FFF2-40B4-BE49-F238E27FC236}">
                <a16:creationId xmlns:a16="http://schemas.microsoft.com/office/drawing/2014/main" id="{8E97876A-86FE-F4B0-22A5-311D6C91BF63}"/>
              </a:ext>
            </a:extLst>
          </p:cNvPr>
          <p:cNvCxnSpPr>
            <a:cxnSpLocks/>
            <a:stCxn id="25" idx="1"/>
          </p:cNvCxnSpPr>
          <p:nvPr/>
        </p:nvCxnSpPr>
        <p:spPr>
          <a:xfrm flipH="1">
            <a:off x="3378004" y="1803059"/>
            <a:ext cx="293580"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D25990A6-E538-358B-8232-F38272CB746C}"/>
              </a:ext>
            </a:extLst>
          </p:cNvPr>
          <p:cNvSpPr txBox="1"/>
          <p:nvPr/>
        </p:nvSpPr>
        <p:spPr>
          <a:xfrm>
            <a:off x="3671584" y="1708636"/>
            <a:ext cx="1250342" cy="188846"/>
          </a:xfrm>
          <a:prstGeom prst="rect">
            <a:avLst/>
          </a:prstGeom>
          <a:noFill/>
        </p:spPr>
        <p:txBody>
          <a:bodyPr wrap="none" lIns="0" tIns="27000" rIns="0" bIns="0" rtlCol="0">
            <a:spAutoFit/>
          </a:bodyPr>
          <a:lstStyle/>
          <a:p>
            <a:r>
              <a:rPr kumimoji="1" lang="en-US" altLang="ja-JP" sz="1050" dirty="0">
                <a:ea typeface="+mj-ea"/>
              </a:rPr>
              <a:t>Space group number</a:t>
            </a:r>
          </a:p>
        </p:txBody>
      </p:sp>
      <p:cxnSp>
        <p:nvCxnSpPr>
          <p:cNvPr id="26" name="直線矢印コネクタ 25">
            <a:extLst>
              <a:ext uri="{FF2B5EF4-FFF2-40B4-BE49-F238E27FC236}">
                <a16:creationId xmlns:a16="http://schemas.microsoft.com/office/drawing/2014/main" id="{E72F23EE-0930-CAB2-5D54-09E14B656D3A}"/>
              </a:ext>
            </a:extLst>
          </p:cNvPr>
          <p:cNvCxnSpPr>
            <a:cxnSpLocks/>
            <a:stCxn id="27" idx="1"/>
          </p:cNvCxnSpPr>
          <p:nvPr/>
        </p:nvCxnSpPr>
        <p:spPr>
          <a:xfrm flipH="1">
            <a:off x="3492304" y="1988017"/>
            <a:ext cx="293580"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F061ADEE-0645-86D1-618A-A6E6EE486DA8}"/>
              </a:ext>
            </a:extLst>
          </p:cNvPr>
          <p:cNvSpPr txBox="1"/>
          <p:nvPr/>
        </p:nvSpPr>
        <p:spPr>
          <a:xfrm>
            <a:off x="3785884" y="1893594"/>
            <a:ext cx="1191032" cy="188846"/>
          </a:xfrm>
          <a:prstGeom prst="rect">
            <a:avLst/>
          </a:prstGeom>
          <a:noFill/>
        </p:spPr>
        <p:txBody>
          <a:bodyPr wrap="none" lIns="0" tIns="27000" rIns="0" bIns="0" rtlCol="0">
            <a:spAutoFit/>
          </a:bodyPr>
          <a:lstStyle/>
          <a:p>
            <a:r>
              <a:rPr kumimoji="1" lang="en-US" altLang="ja-JP" sz="1050" dirty="0">
                <a:ea typeface="+mj-ea"/>
              </a:rPr>
              <a:t>Space group setting</a:t>
            </a:r>
          </a:p>
        </p:txBody>
      </p:sp>
      <p:cxnSp>
        <p:nvCxnSpPr>
          <p:cNvPr id="32" name="直線矢印コネクタ 31">
            <a:extLst>
              <a:ext uri="{FF2B5EF4-FFF2-40B4-BE49-F238E27FC236}">
                <a16:creationId xmlns:a16="http://schemas.microsoft.com/office/drawing/2014/main" id="{A387F35A-7822-94B1-5212-CD69216DBBD2}"/>
              </a:ext>
            </a:extLst>
          </p:cNvPr>
          <p:cNvCxnSpPr>
            <a:cxnSpLocks/>
            <a:stCxn id="33" idx="1"/>
          </p:cNvCxnSpPr>
          <p:nvPr/>
        </p:nvCxnSpPr>
        <p:spPr>
          <a:xfrm flipH="1">
            <a:off x="3606604" y="2186001"/>
            <a:ext cx="293580"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14EE5562-5F1A-3B69-DD62-F3029C7321A0}"/>
              </a:ext>
            </a:extLst>
          </p:cNvPr>
          <p:cNvSpPr txBox="1"/>
          <p:nvPr/>
        </p:nvSpPr>
        <p:spPr>
          <a:xfrm>
            <a:off x="3900184" y="2091578"/>
            <a:ext cx="3568285" cy="188846"/>
          </a:xfrm>
          <a:prstGeom prst="rect">
            <a:avLst/>
          </a:prstGeom>
          <a:noFill/>
        </p:spPr>
        <p:txBody>
          <a:bodyPr wrap="none" lIns="0" tIns="27000" rIns="0" bIns="0" rtlCol="0">
            <a:spAutoFit/>
          </a:bodyPr>
          <a:lstStyle/>
          <a:p>
            <a:r>
              <a:rPr kumimoji="1" lang="en-US" altLang="ja-JP" sz="1050" dirty="0">
                <a:ea typeface="+mj-ea"/>
              </a:rPr>
              <a:t>Number of formula units (molecules) in the unit cell; Z-value</a:t>
            </a:r>
          </a:p>
        </p:txBody>
      </p:sp>
      <p:cxnSp>
        <p:nvCxnSpPr>
          <p:cNvPr id="34" name="直線矢印コネクタ 33">
            <a:extLst>
              <a:ext uri="{FF2B5EF4-FFF2-40B4-BE49-F238E27FC236}">
                <a16:creationId xmlns:a16="http://schemas.microsoft.com/office/drawing/2014/main" id="{69AA9563-589F-D56C-AC21-BF8EC87C5142}"/>
              </a:ext>
            </a:extLst>
          </p:cNvPr>
          <p:cNvCxnSpPr>
            <a:cxnSpLocks/>
            <a:stCxn id="35" idx="1"/>
          </p:cNvCxnSpPr>
          <p:nvPr/>
        </p:nvCxnSpPr>
        <p:spPr>
          <a:xfrm flipH="1">
            <a:off x="5863191" y="920060"/>
            <a:ext cx="293580" cy="1"/>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8A4B5548-60BD-C575-311C-891DA9025010}"/>
              </a:ext>
            </a:extLst>
          </p:cNvPr>
          <p:cNvSpPr txBox="1"/>
          <p:nvPr/>
        </p:nvSpPr>
        <p:spPr>
          <a:xfrm>
            <a:off x="6156771" y="825637"/>
            <a:ext cx="1918795" cy="188846"/>
          </a:xfrm>
          <a:prstGeom prst="rect">
            <a:avLst/>
          </a:prstGeom>
          <a:noFill/>
        </p:spPr>
        <p:txBody>
          <a:bodyPr wrap="none" lIns="0" tIns="27000" rIns="0" bIns="0" rtlCol="0">
            <a:spAutoFit/>
          </a:bodyPr>
          <a:lstStyle/>
          <a:p>
            <a:r>
              <a:rPr kumimoji="1" lang="en-US" altLang="ja-JP" sz="1050" dirty="0">
                <a:ea typeface="+mj-ea"/>
              </a:rPr>
              <a:t>1 for single phase, 2 for 2 phase.</a:t>
            </a:r>
          </a:p>
        </p:txBody>
      </p:sp>
      <p:cxnSp>
        <p:nvCxnSpPr>
          <p:cNvPr id="36" name="直線矢印コネクタ 35">
            <a:extLst>
              <a:ext uri="{FF2B5EF4-FFF2-40B4-BE49-F238E27FC236}">
                <a16:creationId xmlns:a16="http://schemas.microsoft.com/office/drawing/2014/main" id="{61848661-1826-DBF0-8B39-0D0C4AB9504F}"/>
              </a:ext>
            </a:extLst>
          </p:cNvPr>
          <p:cNvCxnSpPr>
            <a:cxnSpLocks/>
            <a:stCxn id="39" idx="1"/>
          </p:cNvCxnSpPr>
          <p:nvPr/>
        </p:nvCxnSpPr>
        <p:spPr>
          <a:xfrm flipH="1">
            <a:off x="5132406" y="729451"/>
            <a:ext cx="956155"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03E18568-9761-EAC1-A85E-F0562D89EFF3}"/>
              </a:ext>
            </a:extLst>
          </p:cNvPr>
          <p:cNvSpPr txBox="1"/>
          <p:nvPr/>
        </p:nvSpPr>
        <p:spPr>
          <a:xfrm>
            <a:off x="6088561" y="635028"/>
            <a:ext cx="2374048" cy="188846"/>
          </a:xfrm>
          <a:prstGeom prst="rect">
            <a:avLst/>
          </a:prstGeom>
          <a:noFill/>
        </p:spPr>
        <p:txBody>
          <a:bodyPr wrap="none" lIns="0" tIns="27000" rIns="0" bIns="0" rtlCol="0">
            <a:spAutoFit/>
          </a:bodyPr>
          <a:lstStyle/>
          <a:p>
            <a:r>
              <a:rPr kumimoji="1" lang="en-US" altLang="ja-JP" sz="1050" dirty="0">
                <a:ea typeface="+mj-ea"/>
              </a:rPr>
              <a:t>I think more would only take more time.</a:t>
            </a:r>
          </a:p>
        </p:txBody>
      </p:sp>
      <p:cxnSp>
        <p:nvCxnSpPr>
          <p:cNvPr id="40" name="直線矢印コネクタ 39">
            <a:extLst>
              <a:ext uri="{FF2B5EF4-FFF2-40B4-BE49-F238E27FC236}">
                <a16:creationId xmlns:a16="http://schemas.microsoft.com/office/drawing/2014/main" id="{FD3AA07B-DE59-92BF-A06D-5C24CECEB4B9}"/>
              </a:ext>
            </a:extLst>
          </p:cNvPr>
          <p:cNvCxnSpPr>
            <a:cxnSpLocks/>
            <a:stCxn id="41" idx="1"/>
          </p:cNvCxnSpPr>
          <p:nvPr/>
        </p:nvCxnSpPr>
        <p:spPr>
          <a:xfrm flipH="1">
            <a:off x="5909281" y="542772"/>
            <a:ext cx="293581"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EB67E66E-B089-6C4C-6AA1-E5910CE13142}"/>
              </a:ext>
            </a:extLst>
          </p:cNvPr>
          <p:cNvSpPr txBox="1"/>
          <p:nvPr/>
        </p:nvSpPr>
        <p:spPr>
          <a:xfrm>
            <a:off x="6202862" y="448349"/>
            <a:ext cx="884858" cy="188846"/>
          </a:xfrm>
          <a:prstGeom prst="rect">
            <a:avLst/>
          </a:prstGeom>
          <a:noFill/>
        </p:spPr>
        <p:txBody>
          <a:bodyPr wrap="none" lIns="0" tIns="27000" rIns="0" bIns="0" rtlCol="0">
            <a:spAutoFit/>
          </a:bodyPr>
          <a:lstStyle/>
          <a:p>
            <a:r>
              <a:rPr kumimoji="1" lang="en-US" altLang="ja-JP" sz="1050" dirty="0">
                <a:ea typeface="+mj-ea"/>
              </a:rPr>
              <a:t>Analysis range.</a:t>
            </a:r>
          </a:p>
        </p:txBody>
      </p:sp>
      <p:sp>
        <p:nvSpPr>
          <p:cNvPr id="2" name="テキスト ボックス 1">
            <a:extLst>
              <a:ext uri="{FF2B5EF4-FFF2-40B4-BE49-F238E27FC236}">
                <a16:creationId xmlns:a16="http://schemas.microsoft.com/office/drawing/2014/main" id="{5E06EFD2-BECE-68EB-83A5-B1BC371FE626}"/>
              </a:ext>
            </a:extLst>
          </p:cNvPr>
          <p:cNvSpPr txBox="1"/>
          <p:nvPr/>
        </p:nvSpPr>
        <p:spPr>
          <a:xfrm>
            <a:off x="272178" y="5599291"/>
            <a:ext cx="1491434" cy="211930"/>
          </a:xfrm>
          <a:prstGeom prst="rect">
            <a:avLst/>
          </a:prstGeom>
          <a:noFill/>
        </p:spPr>
        <p:txBody>
          <a:bodyPr wrap="none" lIns="0" tIns="27000" rIns="0" bIns="0" rtlCol="0">
            <a:spAutoFit/>
          </a:bodyPr>
          <a:lstStyle/>
          <a:p>
            <a:r>
              <a:rPr kumimoji="1" lang="en-US" altLang="ja-JP" sz="1200" dirty="0">
                <a:ea typeface="+mj-ea"/>
              </a:rPr>
              <a:t>“Crystal structure” Tab</a:t>
            </a:r>
          </a:p>
        </p:txBody>
      </p:sp>
      <p:cxnSp>
        <p:nvCxnSpPr>
          <p:cNvPr id="4" name="直線矢印コネクタ 3">
            <a:extLst>
              <a:ext uri="{FF2B5EF4-FFF2-40B4-BE49-F238E27FC236}">
                <a16:creationId xmlns:a16="http://schemas.microsoft.com/office/drawing/2014/main" id="{C29E9A75-725D-CDA3-40A2-76F94FB05AFA}"/>
              </a:ext>
            </a:extLst>
          </p:cNvPr>
          <p:cNvCxnSpPr>
            <a:cxnSpLocks/>
            <a:stCxn id="8" idx="0"/>
          </p:cNvCxnSpPr>
          <p:nvPr/>
        </p:nvCxnSpPr>
        <p:spPr>
          <a:xfrm flipH="1" flipV="1">
            <a:off x="914400" y="1256306"/>
            <a:ext cx="626798" cy="1374564"/>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009E4A68-AE70-7D8B-3F0C-2C62C8511670}"/>
              </a:ext>
            </a:extLst>
          </p:cNvPr>
          <p:cNvSpPr txBox="1"/>
          <p:nvPr/>
        </p:nvSpPr>
        <p:spPr>
          <a:xfrm>
            <a:off x="501650" y="2630870"/>
            <a:ext cx="2079095" cy="215444"/>
          </a:xfrm>
          <a:prstGeom prst="rect">
            <a:avLst/>
          </a:prstGeom>
          <a:solidFill>
            <a:schemeClr val="bg1">
              <a:alpha val="70000"/>
            </a:schemeClr>
          </a:solidFill>
        </p:spPr>
        <p:txBody>
          <a:bodyPr wrap="none" lIns="0" tIns="0" rIns="0" bIns="0" rtlCol="0">
            <a:spAutoFit/>
          </a:bodyPr>
          <a:lstStyle/>
          <a:p>
            <a:r>
              <a:rPr kumimoji="1" lang="en-US" altLang="ja-JP" sz="1400" dirty="0"/>
              <a:t>Select tab for Phase 1 or 2</a:t>
            </a:r>
          </a:p>
        </p:txBody>
      </p:sp>
      <p:sp>
        <p:nvSpPr>
          <p:cNvPr id="14" name="テキスト ボックス 13">
            <a:extLst>
              <a:ext uri="{FF2B5EF4-FFF2-40B4-BE49-F238E27FC236}">
                <a16:creationId xmlns:a16="http://schemas.microsoft.com/office/drawing/2014/main" id="{82D80D3B-B72A-59AC-2534-38209C793ACB}"/>
              </a:ext>
            </a:extLst>
          </p:cNvPr>
          <p:cNvSpPr txBox="1"/>
          <p:nvPr/>
        </p:nvSpPr>
        <p:spPr>
          <a:xfrm>
            <a:off x="344770" y="4162890"/>
            <a:ext cx="3492000" cy="430887"/>
          </a:xfrm>
          <a:prstGeom prst="rect">
            <a:avLst/>
          </a:prstGeom>
          <a:solidFill>
            <a:schemeClr val="bg1">
              <a:alpha val="70000"/>
            </a:schemeClr>
          </a:solidFill>
        </p:spPr>
        <p:txBody>
          <a:bodyPr wrap="square" rtlCol="0">
            <a:spAutoFit/>
          </a:bodyPr>
          <a:lstStyle/>
          <a:p>
            <a:r>
              <a:rPr kumimoji="1" lang="en-US" altLang="ja-JP" sz="1050" dirty="0"/>
              <a:t>When the initial value file is read (</a:t>
            </a:r>
            <a:r>
              <a:rPr kumimoji="1" lang="en-US" altLang="ja-JP" sz="1050" dirty="0" err="1"/>
              <a:t>All_RITS_DSS.inp</a:t>
            </a:r>
            <a:r>
              <a:rPr kumimoji="1" lang="en-US" altLang="ja-JP" sz="1050" dirty="0"/>
              <a:t> in this example), the values and the flags are entered.</a:t>
            </a:r>
          </a:p>
        </p:txBody>
      </p:sp>
      <p:cxnSp>
        <p:nvCxnSpPr>
          <p:cNvPr id="15" name="直線矢印コネクタ 14">
            <a:extLst>
              <a:ext uri="{FF2B5EF4-FFF2-40B4-BE49-F238E27FC236}">
                <a16:creationId xmlns:a16="http://schemas.microsoft.com/office/drawing/2014/main" id="{D0DC285E-96E4-A29D-8627-F163212749C3}"/>
              </a:ext>
            </a:extLst>
          </p:cNvPr>
          <p:cNvCxnSpPr>
            <a:cxnSpLocks/>
          </p:cNvCxnSpPr>
          <p:nvPr/>
        </p:nvCxnSpPr>
        <p:spPr>
          <a:xfrm flipV="1">
            <a:off x="2591309" y="3947532"/>
            <a:ext cx="293140" cy="269663"/>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4546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5F45AB8-4A42-3EED-AAF0-73F6B658B67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900011" y="2239563"/>
            <a:ext cx="5233987" cy="4609628"/>
          </a:xfrm>
          <a:prstGeom prst="rect">
            <a:avLst/>
          </a:prstGeom>
        </p:spPr>
      </p:pic>
      <p:pic>
        <p:nvPicPr>
          <p:cNvPr id="9" name="図 8">
            <a:extLst>
              <a:ext uri="{FF2B5EF4-FFF2-40B4-BE49-F238E27FC236}">
                <a16:creationId xmlns:a16="http://schemas.microsoft.com/office/drawing/2014/main" id="{EFFB42E1-0445-1E3D-3F4F-3EFFEC5B09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5974080" cy="4062894"/>
          </a:xfrm>
          <a:prstGeom prst="rect">
            <a:avLst/>
          </a:prstGeom>
        </p:spPr>
      </p:pic>
      <p:sp>
        <p:nvSpPr>
          <p:cNvPr id="3" name="矢印: 下 2">
            <a:extLst>
              <a:ext uri="{FF2B5EF4-FFF2-40B4-BE49-F238E27FC236}">
                <a16:creationId xmlns:a16="http://schemas.microsoft.com/office/drawing/2014/main" id="{06BA1C33-4D1E-8A34-28AF-8B69B978CD31}"/>
              </a:ext>
            </a:extLst>
          </p:cNvPr>
          <p:cNvSpPr/>
          <p:nvPr/>
        </p:nvSpPr>
        <p:spPr>
          <a:xfrm>
            <a:off x="1537552" y="1080000"/>
            <a:ext cx="216583" cy="241533"/>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en-US" sz="1350"/>
          </a:p>
        </p:txBody>
      </p:sp>
      <p:sp>
        <p:nvSpPr>
          <p:cNvPr id="2" name="テキスト ボックス 1">
            <a:extLst>
              <a:ext uri="{FF2B5EF4-FFF2-40B4-BE49-F238E27FC236}">
                <a16:creationId xmlns:a16="http://schemas.microsoft.com/office/drawing/2014/main" id="{92E961C8-8F6E-2CFF-F730-7A0E0FB01985}"/>
              </a:ext>
            </a:extLst>
          </p:cNvPr>
          <p:cNvSpPr txBox="1"/>
          <p:nvPr/>
        </p:nvSpPr>
        <p:spPr>
          <a:xfrm>
            <a:off x="272179" y="5599291"/>
            <a:ext cx="1837683" cy="211930"/>
          </a:xfrm>
          <a:prstGeom prst="rect">
            <a:avLst/>
          </a:prstGeom>
          <a:noFill/>
        </p:spPr>
        <p:txBody>
          <a:bodyPr wrap="none" lIns="0" tIns="27000" rIns="0" bIns="0" rtlCol="0">
            <a:spAutoFit/>
          </a:bodyPr>
          <a:lstStyle/>
          <a:p>
            <a:r>
              <a:rPr kumimoji="1" lang="en-US" altLang="ja-JP" sz="1200" dirty="0">
                <a:latin typeface="+mj-ea"/>
                <a:ea typeface="+mj-ea"/>
              </a:rPr>
              <a:t>“</a:t>
            </a:r>
            <a:r>
              <a:rPr kumimoji="1" lang="en-US" altLang="ja-JP" sz="1200" dirty="0" err="1">
                <a:latin typeface="+mj-ea"/>
                <a:ea typeface="+mj-ea"/>
              </a:rPr>
              <a:t>Density_Thickness</a:t>
            </a:r>
            <a:r>
              <a:rPr kumimoji="1" lang="en-US" altLang="ja-JP" sz="1200" dirty="0">
                <a:latin typeface="+mj-ea"/>
                <a:ea typeface="+mj-ea"/>
              </a:rPr>
              <a:t>” Tab</a:t>
            </a:r>
          </a:p>
        </p:txBody>
      </p:sp>
      <p:cxnSp>
        <p:nvCxnSpPr>
          <p:cNvPr id="8" name="直線矢印コネクタ 7">
            <a:extLst>
              <a:ext uri="{FF2B5EF4-FFF2-40B4-BE49-F238E27FC236}">
                <a16:creationId xmlns:a16="http://schemas.microsoft.com/office/drawing/2014/main" id="{BB3F70A1-238B-530C-B892-371DD24EB3F6}"/>
              </a:ext>
            </a:extLst>
          </p:cNvPr>
          <p:cNvCxnSpPr>
            <a:cxnSpLocks/>
          </p:cNvCxnSpPr>
          <p:nvPr/>
        </p:nvCxnSpPr>
        <p:spPr>
          <a:xfrm>
            <a:off x="2598060" y="1747246"/>
            <a:ext cx="203871" cy="382105"/>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812991DA-77C7-B686-B437-3527C9C30B10}"/>
              </a:ext>
            </a:extLst>
          </p:cNvPr>
          <p:cNvCxnSpPr/>
          <p:nvPr/>
        </p:nvCxnSpPr>
        <p:spPr>
          <a:xfrm flipH="1">
            <a:off x="3559532" y="1711062"/>
            <a:ext cx="420914"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49DB7ADC-B4EA-0656-3DB4-4BDB9AA588D2}"/>
              </a:ext>
            </a:extLst>
          </p:cNvPr>
          <p:cNvSpPr txBox="1"/>
          <p:nvPr/>
        </p:nvSpPr>
        <p:spPr>
          <a:xfrm>
            <a:off x="3904444" y="1574938"/>
            <a:ext cx="1088760" cy="253916"/>
          </a:xfrm>
          <a:prstGeom prst="rect">
            <a:avLst/>
          </a:prstGeom>
          <a:noFill/>
        </p:spPr>
        <p:txBody>
          <a:bodyPr wrap="none" rtlCol="0">
            <a:spAutoFit/>
          </a:bodyPr>
          <a:lstStyle/>
          <a:p>
            <a:r>
              <a:rPr kumimoji="1" lang="en-US" altLang="ja-JP" sz="1050" dirty="0"/>
              <a:t>refinement flag</a:t>
            </a:r>
          </a:p>
        </p:txBody>
      </p:sp>
      <p:sp>
        <p:nvSpPr>
          <p:cNvPr id="12" name="テキスト ボックス 11">
            <a:extLst>
              <a:ext uri="{FF2B5EF4-FFF2-40B4-BE49-F238E27FC236}">
                <a16:creationId xmlns:a16="http://schemas.microsoft.com/office/drawing/2014/main" id="{1996C498-6136-B1DA-099A-B4D6DC7F7B0E}"/>
              </a:ext>
            </a:extLst>
          </p:cNvPr>
          <p:cNvSpPr txBox="1"/>
          <p:nvPr/>
        </p:nvSpPr>
        <p:spPr>
          <a:xfrm>
            <a:off x="2699994" y="2114026"/>
            <a:ext cx="2088000" cy="415498"/>
          </a:xfrm>
          <a:prstGeom prst="rect">
            <a:avLst/>
          </a:prstGeom>
          <a:noFill/>
        </p:spPr>
        <p:txBody>
          <a:bodyPr wrap="square" rtlCol="0">
            <a:spAutoFit/>
          </a:bodyPr>
          <a:lstStyle/>
          <a:p>
            <a:r>
              <a:rPr kumimoji="1" lang="en-US" altLang="ja-JP" sz="1050" dirty="0"/>
              <a:t>Automatic estimation' is not available for two-phase analysis.</a:t>
            </a:r>
          </a:p>
        </p:txBody>
      </p:sp>
    </p:spTree>
    <p:extLst>
      <p:ext uri="{BB962C8B-B14F-4D97-AF65-F5344CB8AC3E}">
        <p14:creationId xmlns:p14="http://schemas.microsoft.com/office/powerpoint/2010/main" val="2299531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descr="図形, 四角形&#10;&#10;自動的に生成された説明">
            <a:extLst>
              <a:ext uri="{FF2B5EF4-FFF2-40B4-BE49-F238E27FC236}">
                <a16:creationId xmlns:a16="http://schemas.microsoft.com/office/drawing/2014/main" id="{2FD0A54F-9356-49D1-9BB9-491D7FA4E743}"/>
              </a:ext>
            </a:extLst>
          </p:cNvPr>
          <p:cNvPicPr>
            <a:picLocks noChangeAspect="1"/>
          </p:cNvPicPr>
          <p:nvPr/>
        </p:nvPicPr>
        <p:blipFill>
          <a:blip r:embed="rId2"/>
          <a:stretch>
            <a:fillRect/>
          </a:stretch>
        </p:blipFill>
        <p:spPr>
          <a:xfrm>
            <a:off x="0" y="3444240"/>
            <a:ext cx="6527483" cy="3413760"/>
          </a:xfrm>
          <a:prstGeom prst="rect">
            <a:avLst/>
          </a:prstGeom>
        </p:spPr>
      </p:pic>
      <p:pic>
        <p:nvPicPr>
          <p:cNvPr id="4" name="図 3">
            <a:extLst>
              <a:ext uri="{FF2B5EF4-FFF2-40B4-BE49-F238E27FC236}">
                <a16:creationId xmlns:a16="http://schemas.microsoft.com/office/drawing/2014/main" id="{AA736393-514B-4953-684D-2C25F461A67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49885" y="0"/>
            <a:ext cx="5194115" cy="4627245"/>
          </a:xfrm>
          <a:prstGeom prst="rect">
            <a:avLst/>
          </a:prstGeom>
        </p:spPr>
      </p:pic>
      <p:sp>
        <p:nvSpPr>
          <p:cNvPr id="3" name="テキスト ボックス 2">
            <a:extLst>
              <a:ext uri="{FF2B5EF4-FFF2-40B4-BE49-F238E27FC236}">
                <a16:creationId xmlns:a16="http://schemas.microsoft.com/office/drawing/2014/main" id="{1EA18A6B-3D8B-41DB-B011-EB112451B7C6}"/>
              </a:ext>
            </a:extLst>
          </p:cNvPr>
          <p:cNvSpPr txBox="1"/>
          <p:nvPr/>
        </p:nvSpPr>
        <p:spPr>
          <a:xfrm>
            <a:off x="0" y="0"/>
            <a:ext cx="3924000" cy="2862322"/>
          </a:xfrm>
          <a:prstGeom prst="rect">
            <a:avLst/>
          </a:prstGeom>
          <a:noFill/>
        </p:spPr>
        <p:txBody>
          <a:bodyPr wrap="square" rtlCol="0">
            <a:spAutoFit/>
          </a:bodyPr>
          <a:lstStyle/>
          <a:p>
            <a:r>
              <a:rPr kumimoji="1" lang="en-US" altLang="ja-JP" dirty="0"/>
              <a:t>When GUI-RITS is launched in Windows, two windows like this one will appear unless you customize it.</a:t>
            </a:r>
          </a:p>
          <a:p>
            <a:r>
              <a:rPr kumimoji="1" lang="en-US" altLang="ja-JP" dirty="0"/>
              <a:t>In this manual, the lower left window is called the “terminal” and the upper right window is called the “main screen”.</a:t>
            </a:r>
          </a:p>
          <a:p>
            <a:r>
              <a:rPr kumimoji="1" lang="en-US" altLang="ja-JP" dirty="0"/>
              <a:t>The terminal has no control functions. It can be ‘hidden’ if it gets in the way. (Do not ‘close’.)</a:t>
            </a:r>
            <a:endParaRPr kumimoji="1" lang="ja-JP" altLang="en-US" dirty="0"/>
          </a:p>
        </p:txBody>
      </p:sp>
      <p:sp>
        <p:nvSpPr>
          <p:cNvPr id="14" name="テキスト ボックス 13">
            <a:extLst>
              <a:ext uri="{FF2B5EF4-FFF2-40B4-BE49-F238E27FC236}">
                <a16:creationId xmlns:a16="http://schemas.microsoft.com/office/drawing/2014/main" id="{C36D9159-6528-46CE-887A-A8474A5FBACF}"/>
              </a:ext>
            </a:extLst>
          </p:cNvPr>
          <p:cNvSpPr txBox="1"/>
          <p:nvPr/>
        </p:nvSpPr>
        <p:spPr>
          <a:xfrm>
            <a:off x="5888241" y="1720567"/>
            <a:ext cx="1409553" cy="369332"/>
          </a:xfrm>
          <a:prstGeom prst="rect">
            <a:avLst/>
          </a:prstGeom>
          <a:noFill/>
        </p:spPr>
        <p:txBody>
          <a:bodyPr wrap="none" rtlCol="0">
            <a:spAutoFit/>
          </a:bodyPr>
          <a:lstStyle/>
          <a:p>
            <a:r>
              <a:rPr kumimoji="1" lang="en-US" altLang="ja-JP" dirty="0"/>
              <a:t>Main screen</a:t>
            </a:r>
            <a:endParaRPr kumimoji="1" lang="ja-JP" altLang="en-US" dirty="0"/>
          </a:p>
        </p:txBody>
      </p:sp>
      <p:sp>
        <p:nvSpPr>
          <p:cNvPr id="15" name="テキスト ボックス 14">
            <a:extLst>
              <a:ext uri="{FF2B5EF4-FFF2-40B4-BE49-F238E27FC236}">
                <a16:creationId xmlns:a16="http://schemas.microsoft.com/office/drawing/2014/main" id="{3B66B1B2-1377-4165-B680-C631F6358AE8}"/>
              </a:ext>
            </a:extLst>
          </p:cNvPr>
          <p:cNvSpPr txBox="1"/>
          <p:nvPr/>
        </p:nvSpPr>
        <p:spPr>
          <a:xfrm>
            <a:off x="2009311" y="5202937"/>
            <a:ext cx="1038874" cy="369332"/>
          </a:xfrm>
          <a:prstGeom prst="rect">
            <a:avLst/>
          </a:prstGeom>
          <a:noFill/>
        </p:spPr>
        <p:txBody>
          <a:bodyPr wrap="none" rtlCol="0">
            <a:spAutoFit/>
          </a:bodyPr>
          <a:lstStyle/>
          <a:p>
            <a:r>
              <a:rPr kumimoji="1" lang="en-US" altLang="ja-JP" dirty="0">
                <a:solidFill>
                  <a:schemeClr val="bg1"/>
                </a:solidFill>
              </a:rPr>
              <a:t>Terminal</a:t>
            </a:r>
            <a:endParaRPr kumimoji="1" lang="ja-JP" altLang="en-US" dirty="0">
              <a:solidFill>
                <a:schemeClr val="bg1"/>
              </a:solidFill>
            </a:endParaRPr>
          </a:p>
        </p:txBody>
      </p:sp>
    </p:spTree>
    <p:extLst>
      <p:ext uri="{BB962C8B-B14F-4D97-AF65-F5344CB8AC3E}">
        <p14:creationId xmlns:p14="http://schemas.microsoft.com/office/powerpoint/2010/main" val="1683214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5F45AB8-4A42-3EED-AAF0-73F6B658B67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900011" y="2239563"/>
            <a:ext cx="5233987" cy="4609628"/>
          </a:xfrm>
          <a:prstGeom prst="rect">
            <a:avLst/>
          </a:prstGeom>
        </p:spPr>
      </p:pic>
      <p:pic>
        <p:nvPicPr>
          <p:cNvPr id="3" name="図 2">
            <a:extLst>
              <a:ext uri="{FF2B5EF4-FFF2-40B4-BE49-F238E27FC236}">
                <a16:creationId xmlns:a16="http://schemas.microsoft.com/office/drawing/2014/main" id="{01EBAAE5-A9F1-9263-2F2D-49A2771BAA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5974080" cy="4062894"/>
          </a:xfrm>
          <a:prstGeom prst="rect">
            <a:avLst/>
          </a:prstGeom>
        </p:spPr>
      </p:pic>
      <p:cxnSp>
        <p:nvCxnSpPr>
          <p:cNvPr id="14" name="直線矢印コネクタ 13">
            <a:extLst>
              <a:ext uri="{FF2B5EF4-FFF2-40B4-BE49-F238E27FC236}">
                <a16:creationId xmlns:a16="http://schemas.microsoft.com/office/drawing/2014/main" id="{9931C8E4-54A3-5B78-012A-BE36293DBBDF}"/>
              </a:ext>
            </a:extLst>
          </p:cNvPr>
          <p:cNvCxnSpPr>
            <a:cxnSpLocks/>
            <a:stCxn id="15" idx="1"/>
          </p:cNvCxnSpPr>
          <p:nvPr/>
        </p:nvCxnSpPr>
        <p:spPr>
          <a:xfrm flipH="1">
            <a:off x="3777522" y="1641591"/>
            <a:ext cx="1163043"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C31D8D69-992C-80FE-011C-DEDF72A32603}"/>
              </a:ext>
            </a:extLst>
          </p:cNvPr>
          <p:cNvSpPr txBox="1"/>
          <p:nvPr/>
        </p:nvSpPr>
        <p:spPr>
          <a:xfrm>
            <a:off x="4940565" y="1466376"/>
            <a:ext cx="1800000" cy="350429"/>
          </a:xfrm>
          <a:prstGeom prst="rect">
            <a:avLst/>
          </a:prstGeom>
          <a:solidFill>
            <a:schemeClr val="bg1">
              <a:alpha val="70000"/>
            </a:schemeClr>
          </a:solidFill>
        </p:spPr>
        <p:txBody>
          <a:bodyPr wrap="square" lIns="0" tIns="27000" rIns="0" bIns="0" rtlCol="0">
            <a:spAutoFit/>
          </a:bodyPr>
          <a:lstStyle>
            <a:defPPr>
              <a:defRPr lang="en-US"/>
            </a:defPPr>
            <a:lvl1pPr>
              <a:defRPr kumimoji="1" sz="1400">
                <a:latin typeface="+mj-ea"/>
                <a:ea typeface="+mj-ea"/>
              </a:defRPr>
            </a:lvl1pPr>
          </a:lstStyle>
          <a:p>
            <a:r>
              <a:rPr lang="en-US" altLang="ja-JP" sz="1050" dirty="0">
                <a:latin typeface="+mn-lt"/>
              </a:rPr>
              <a:t>The number of different types of atoms in the unit cell.</a:t>
            </a:r>
          </a:p>
        </p:txBody>
      </p:sp>
      <p:sp>
        <p:nvSpPr>
          <p:cNvPr id="5" name="テキスト ボックス 4">
            <a:extLst>
              <a:ext uri="{FF2B5EF4-FFF2-40B4-BE49-F238E27FC236}">
                <a16:creationId xmlns:a16="http://schemas.microsoft.com/office/drawing/2014/main" id="{24562111-AC8E-F02D-1E14-78B75D377338}"/>
              </a:ext>
            </a:extLst>
          </p:cNvPr>
          <p:cNvSpPr txBox="1"/>
          <p:nvPr/>
        </p:nvSpPr>
        <p:spPr>
          <a:xfrm>
            <a:off x="5790576" y="2087892"/>
            <a:ext cx="2160000" cy="350429"/>
          </a:xfrm>
          <a:prstGeom prst="rect">
            <a:avLst/>
          </a:prstGeom>
          <a:solidFill>
            <a:schemeClr val="bg1">
              <a:alpha val="70000"/>
            </a:schemeClr>
          </a:solidFill>
        </p:spPr>
        <p:txBody>
          <a:bodyPr wrap="square" lIns="0" tIns="27000" rIns="0" bIns="0" rtlCol="0">
            <a:spAutoFit/>
          </a:bodyPr>
          <a:lstStyle/>
          <a:p>
            <a:r>
              <a:rPr kumimoji="1" lang="en-US" altLang="ja-JP" sz="1050" dirty="0"/>
              <a:t>To be referred from an international table, or other source.</a:t>
            </a:r>
          </a:p>
        </p:txBody>
      </p:sp>
      <p:cxnSp>
        <p:nvCxnSpPr>
          <p:cNvPr id="9" name="直線矢印コネクタ 8">
            <a:extLst>
              <a:ext uri="{FF2B5EF4-FFF2-40B4-BE49-F238E27FC236}">
                <a16:creationId xmlns:a16="http://schemas.microsoft.com/office/drawing/2014/main" id="{C76F2C5E-4095-F4B1-F50D-E3F2AD7764EC}"/>
              </a:ext>
            </a:extLst>
          </p:cNvPr>
          <p:cNvCxnSpPr>
            <a:cxnSpLocks/>
            <a:stCxn id="10" idx="1"/>
            <a:endCxn id="5" idx="1"/>
          </p:cNvCxnSpPr>
          <p:nvPr/>
        </p:nvCxnSpPr>
        <p:spPr>
          <a:xfrm flipV="1">
            <a:off x="5542043" y="2263107"/>
            <a:ext cx="248533" cy="156201"/>
          </a:xfrm>
          <a:prstGeom prst="straightConnector1">
            <a:avLst/>
          </a:prstGeom>
          <a:ln w="12700">
            <a:solidFill>
              <a:srgbClr val="FF0000"/>
            </a:solidFill>
            <a:headEnd type="arrow"/>
            <a:tailEnd type="none" w="lg" len="lg"/>
          </a:ln>
        </p:spPr>
        <p:style>
          <a:lnRef idx="1">
            <a:schemeClr val="accent1"/>
          </a:lnRef>
          <a:fillRef idx="0">
            <a:schemeClr val="accent1"/>
          </a:fillRef>
          <a:effectRef idx="0">
            <a:schemeClr val="accent1"/>
          </a:effectRef>
          <a:fontRef idx="minor">
            <a:schemeClr val="tx1"/>
          </a:fontRef>
        </p:style>
      </p:cxnSp>
      <p:sp>
        <p:nvSpPr>
          <p:cNvPr id="10" name="右中かっこ 9">
            <a:extLst>
              <a:ext uri="{FF2B5EF4-FFF2-40B4-BE49-F238E27FC236}">
                <a16:creationId xmlns:a16="http://schemas.microsoft.com/office/drawing/2014/main" id="{078C9E40-83A5-74BB-1C11-FF79E00FA851}"/>
              </a:ext>
            </a:extLst>
          </p:cNvPr>
          <p:cNvSpPr/>
          <p:nvPr/>
        </p:nvSpPr>
        <p:spPr>
          <a:xfrm>
            <a:off x="5407043" y="1987308"/>
            <a:ext cx="135000" cy="8640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350"/>
          </a:p>
        </p:txBody>
      </p:sp>
      <p:sp>
        <p:nvSpPr>
          <p:cNvPr id="11" name="テキスト ボックス 10">
            <a:extLst>
              <a:ext uri="{FF2B5EF4-FFF2-40B4-BE49-F238E27FC236}">
                <a16:creationId xmlns:a16="http://schemas.microsoft.com/office/drawing/2014/main" id="{4FB3CB1F-BE75-4502-539F-3242EAC74057}"/>
              </a:ext>
            </a:extLst>
          </p:cNvPr>
          <p:cNvSpPr txBox="1"/>
          <p:nvPr/>
        </p:nvSpPr>
        <p:spPr>
          <a:xfrm>
            <a:off x="5790576" y="3157246"/>
            <a:ext cx="2317942" cy="188846"/>
          </a:xfrm>
          <a:prstGeom prst="rect">
            <a:avLst/>
          </a:prstGeom>
          <a:solidFill>
            <a:schemeClr val="bg1">
              <a:alpha val="70000"/>
            </a:schemeClr>
          </a:solidFill>
        </p:spPr>
        <p:txBody>
          <a:bodyPr wrap="none" lIns="0" tIns="27000" rIns="0" bIns="0" rtlCol="0">
            <a:spAutoFit/>
          </a:bodyPr>
          <a:lstStyle/>
          <a:p>
            <a:r>
              <a:rPr kumimoji="1" lang="en-US" altLang="ja-JP" sz="1050" dirty="0"/>
              <a:t>To be referred from literature, web, etc.</a:t>
            </a:r>
          </a:p>
        </p:txBody>
      </p:sp>
      <p:cxnSp>
        <p:nvCxnSpPr>
          <p:cNvPr id="12" name="直線矢印コネクタ 11">
            <a:extLst>
              <a:ext uri="{FF2B5EF4-FFF2-40B4-BE49-F238E27FC236}">
                <a16:creationId xmlns:a16="http://schemas.microsoft.com/office/drawing/2014/main" id="{075712E4-4B4C-2676-F373-BE234DD7DC8A}"/>
              </a:ext>
            </a:extLst>
          </p:cNvPr>
          <p:cNvCxnSpPr>
            <a:cxnSpLocks/>
            <a:stCxn id="17" idx="1"/>
            <a:endCxn id="11" idx="1"/>
          </p:cNvCxnSpPr>
          <p:nvPr/>
        </p:nvCxnSpPr>
        <p:spPr>
          <a:xfrm>
            <a:off x="5542043" y="3139227"/>
            <a:ext cx="248533" cy="112442"/>
          </a:xfrm>
          <a:prstGeom prst="straightConnector1">
            <a:avLst/>
          </a:prstGeom>
          <a:ln w="12700">
            <a:solidFill>
              <a:srgbClr val="FF0000"/>
            </a:solidFill>
            <a:headEnd type="arrow"/>
            <a:tailEnd type="none" w="lg" len="lg"/>
          </a:ln>
        </p:spPr>
        <p:style>
          <a:lnRef idx="1">
            <a:schemeClr val="accent1"/>
          </a:lnRef>
          <a:fillRef idx="0">
            <a:schemeClr val="accent1"/>
          </a:fillRef>
          <a:effectRef idx="0">
            <a:schemeClr val="accent1"/>
          </a:effectRef>
          <a:fontRef idx="minor">
            <a:schemeClr val="tx1"/>
          </a:fontRef>
        </p:style>
      </p:cxnSp>
      <p:sp>
        <p:nvSpPr>
          <p:cNvPr id="17" name="右中かっこ 16">
            <a:extLst>
              <a:ext uri="{FF2B5EF4-FFF2-40B4-BE49-F238E27FC236}">
                <a16:creationId xmlns:a16="http://schemas.microsoft.com/office/drawing/2014/main" id="{311EE929-E4A7-2F95-FCD7-197EE3BC92B7}"/>
              </a:ext>
            </a:extLst>
          </p:cNvPr>
          <p:cNvSpPr/>
          <p:nvPr/>
        </p:nvSpPr>
        <p:spPr>
          <a:xfrm>
            <a:off x="5407043" y="2959227"/>
            <a:ext cx="135000" cy="3600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350"/>
          </a:p>
        </p:txBody>
      </p:sp>
      <p:sp>
        <p:nvSpPr>
          <p:cNvPr id="18" name="テキスト ボックス 17">
            <a:extLst>
              <a:ext uri="{FF2B5EF4-FFF2-40B4-BE49-F238E27FC236}">
                <a16:creationId xmlns:a16="http://schemas.microsoft.com/office/drawing/2014/main" id="{9058232E-5A49-3062-14A0-B65455C31323}"/>
              </a:ext>
            </a:extLst>
          </p:cNvPr>
          <p:cNvSpPr txBox="1"/>
          <p:nvPr/>
        </p:nvSpPr>
        <p:spPr>
          <a:xfrm>
            <a:off x="156414" y="3994381"/>
            <a:ext cx="3708000" cy="350429"/>
          </a:xfrm>
          <a:prstGeom prst="rect">
            <a:avLst/>
          </a:prstGeom>
          <a:solidFill>
            <a:schemeClr val="bg1">
              <a:alpha val="70000"/>
            </a:schemeClr>
          </a:solidFill>
        </p:spPr>
        <p:txBody>
          <a:bodyPr wrap="square" lIns="0" tIns="27000" rIns="0" bIns="0" rtlCol="0">
            <a:spAutoFit/>
          </a:bodyPr>
          <a:lstStyle/>
          <a:p>
            <a:r>
              <a:rPr kumimoji="1" lang="en-US" altLang="ja-JP" sz="1050" dirty="0"/>
              <a:t>Parameters used for crystal structure analysis.</a:t>
            </a:r>
          </a:p>
          <a:p>
            <a:r>
              <a:rPr kumimoji="1" lang="en-US" altLang="ja-JP" sz="1050" dirty="0"/>
              <a:t>The refinement flag can be turned on, but is usually turned off.</a:t>
            </a:r>
          </a:p>
        </p:txBody>
      </p:sp>
      <p:cxnSp>
        <p:nvCxnSpPr>
          <p:cNvPr id="19" name="直線矢印コネクタ 18">
            <a:extLst>
              <a:ext uri="{FF2B5EF4-FFF2-40B4-BE49-F238E27FC236}">
                <a16:creationId xmlns:a16="http://schemas.microsoft.com/office/drawing/2014/main" id="{8C00130A-A246-2A8D-D90B-C9C405E565BD}"/>
              </a:ext>
            </a:extLst>
          </p:cNvPr>
          <p:cNvCxnSpPr>
            <a:cxnSpLocks/>
            <a:stCxn id="21" idx="1"/>
            <a:endCxn id="18" idx="0"/>
          </p:cNvCxnSpPr>
          <p:nvPr/>
        </p:nvCxnSpPr>
        <p:spPr>
          <a:xfrm flipH="1">
            <a:off x="2010414" y="2409025"/>
            <a:ext cx="1514901" cy="1585356"/>
          </a:xfrm>
          <a:prstGeom prst="straightConnector1">
            <a:avLst/>
          </a:prstGeom>
          <a:ln w="12700">
            <a:solidFill>
              <a:srgbClr val="FF0000"/>
            </a:solidFill>
            <a:headEnd type="arrow"/>
            <a:tailEnd type="none" w="lg" len="lg"/>
          </a:ln>
        </p:spPr>
        <p:style>
          <a:lnRef idx="1">
            <a:schemeClr val="accent1"/>
          </a:lnRef>
          <a:fillRef idx="0">
            <a:schemeClr val="accent1"/>
          </a:fillRef>
          <a:effectRef idx="0">
            <a:schemeClr val="accent1"/>
          </a:effectRef>
          <a:fontRef idx="minor">
            <a:schemeClr val="tx1"/>
          </a:fontRef>
        </p:style>
      </p:cxnSp>
      <p:sp>
        <p:nvSpPr>
          <p:cNvPr id="21" name="右中かっこ 20">
            <a:extLst>
              <a:ext uri="{FF2B5EF4-FFF2-40B4-BE49-F238E27FC236}">
                <a16:creationId xmlns:a16="http://schemas.microsoft.com/office/drawing/2014/main" id="{A063B65B-C1AB-D147-FE14-4ABDCCA089F1}"/>
              </a:ext>
            </a:extLst>
          </p:cNvPr>
          <p:cNvSpPr/>
          <p:nvPr/>
        </p:nvSpPr>
        <p:spPr>
          <a:xfrm>
            <a:off x="3390315" y="2013025"/>
            <a:ext cx="135000" cy="7920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350"/>
          </a:p>
        </p:txBody>
      </p:sp>
      <p:sp>
        <p:nvSpPr>
          <p:cNvPr id="23" name="テキスト ボックス 22">
            <a:extLst>
              <a:ext uri="{FF2B5EF4-FFF2-40B4-BE49-F238E27FC236}">
                <a16:creationId xmlns:a16="http://schemas.microsoft.com/office/drawing/2014/main" id="{098439BD-6BFD-C739-72AC-A30D1C9E942E}"/>
              </a:ext>
            </a:extLst>
          </p:cNvPr>
          <p:cNvSpPr txBox="1"/>
          <p:nvPr/>
        </p:nvSpPr>
        <p:spPr>
          <a:xfrm>
            <a:off x="3638042" y="4430391"/>
            <a:ext cx="2988000" cy="577081"/>
          </a:xfrm>
          <a:prstGeom prst="rect">
            <a:avLst/>
          </a:prstGeom>
          <a:solidFill>
            <a:schemeClr val="bg1">
              <a:alpha val="70000"/>
            </a:schemeClr>
          </a:solidFill>
        </p:spPr>
        <p:txBody>
          <a:bodyPr wrap="square" rtlCol="0">
            <a:spAutoFit/>
          </a:bodyPr>
          <a:lstStyle/>
          <a:p>
            <a:r>
              <a:rPr kumimoji="1" lang="en-US" altLang="ja-JP" sz="1050" dirty="0"/>
              <a:t>Thermal vibration parameters and inelastic parameters, which are automatically calculated from temperature and sigma if 0 is entered.</a:t>
            </a:r>
          </a:p>
        </p:txBody>
      </p:sp>
      <p:cxnSp>
        <p:nvCxnSpPr>
          <p:cNvPr id="24" name="直線矢印コネクタ 23">
            <a:extLst>
              <a:ext uri="{FF2B5EF4-FFF2-40B4-BE49-F238E27FC236}">
                <a16:creationId xmlns:a16="http://schemas.microsoft.com/office/drawing/2014/main" id="{256F66ED-3312-0F76-E0B3-3800193A9539}"/>
              </a:ext>
            </a:extLst>
          </p:cNvPr>
          <p:cNvCxnSpPr>
            <a:cxnSpLocks/>
            <a:stCxn id="25" idx="1"/>
            <a:endCxn id="23" idx="0"/>
          </p:cNvCxnSpPr>
          <p:nvPr/>
        </p:nvCxnSpPr>
        <p:spPr>
          <a:xfrm>
            <a:off x="3547800" y="3138893"/>
            <a:ext cx="1584242" cy="1291498"/>
          </a:xfrm>
          <a:prstGeom prst="straightConnector1">
            <a:avLst/>
          </a:prstGeom>
          <a:ln w="12700">
            <a:solidFill>
              <a:srgbClr val="FF0000"/>
            </a:solidFill>
            <a:headEnd type="arrow"/>
            <a:tailEnd type="none" w="lg" len="lg"/>
          </a:ln>
        </p:spPr>
        <p:style>
          <a:lnRef idx="1">
            <a:schemeClr val="accent1"/>
          </a:lnRef>
          <a:fillRef idx="0">
            <a:schemeClr val="accent1"/>
          </a:fillRef>
          <a:effectRef idx="0">
            <a:schemeClr val="accent1"/>
          </a:effectRef>
          <a:fontRef idx="minor">
            <a:schemeClr val="tx1"/>
          </a:fontRef>
        </p:style>
      </p:cxnSp>
      <p:sp>
        <p:nvSpPr>
          <p:cNvPr id="25" name="右中かっこ 24">
            <a:extLst>
              <a:ext uri="{FF2B5EF4-FFF2-40B4-BE49-F238E27FC236}">
                <a16:creationId xmlns:a16="http://schemas.microsoft.com/office/drawing/2014/main" id="{12DDFDB9-80B6-C980-6BBE-ABB81355C71C}"/>
              </a:ext>
            </a:extLst>
          </p:cNvPr>
          <p:cNvSpPr/>
          <p:nvPr/>
        </p:nvSpPr>
        <p:spPr>
          <a:xfrm>
            <a:off x="3412800" y="2976893"/>
            <a:ext cx="135000" cy="3240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350"/>
          </a:p>
        </p:txBody>
      </p:sp>
      <p:sp>
        <p:nvSpPr>
          <p:cNvPr id="2" name="矢印: 下 1">
            <a:extLst>
              <a:ext uri="{FF2B5EF4-FFF2-40B4-BE49-F238E27FC236}">
                <a16:creationId xmlns:a16="http://schemas.microsoft.com/office/drawing/2014/main" id="{1A693E41-6534-4109-9561-3E9150E19897}"/>
              </a:ext>
            </a:extLst>
          </p:cNvPr>
          <p:cNvSpPr/>
          <p:nvPr/>
        </p:nvSpPr>
        <p:spPr>
          <a:xfrm>
            <a:off x="5401962" y="1080000"/>
            <a:ext cx="216583" cy="241533"/>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en-US" sz="1350"/>
          </a:p>
        </p:txBody>
      </p:sp>
      <p:sp>
        <p:nvSpPr>
          <p:cNvPr id="4" name="テキスト ボックス 3">
            <a:extLst>
              <a:ext uri="{FF2B5EF4-FFF2-40B4-BE49-F238E27FC236}">
                <a16:creationId xmlns:a16="http://schemas.microsoft.com/office/drawing/2014/main" id="{2AC47860-60ED-0FD1-9D5F-8D126EB11B72}"/>
              </a:ext>
            </a:extLst>
          </p:cNvPr>
          <p:cNvSpPr txBox="1"/>
          <p:nvPr/>
        </p:nvSpPr>
        <p:spPr>
          <a:xfrm>
            <a:off x="272178" y="5599291"/>
            <a:ext cx="1238352" cy="211930"/>
          </a:xfrm>
          <a:prstGeom prst="rect">
            <a:avLst/>
          </a:prstGeom>
          <a:noFill/>
        </p:spPr>
        <p:txBody>
          <a:bodyPr wrap="none" lIns="0" tIns="27000" rIns="0" bIns="0" rtlCol="0">
            <a:spAutoFit/>
          </a:bodyPr>
          <a:lstStyle/>
          <a:p>
            <a:r>
              <a:rPr kumimoji="1" lang="en-US" altLang="ja-JP" sz="1200" dirty="0">
                <a:ea typeface="+mj-ea"/>
              </a:rPr>
              <a:t>“Atomic info ” Tab </a:t>
            </a:r>
          </a:p>
        </p:txBody>
      </p:sp>
    </p:spTree>
    <p:extLst>
      <p:ext uri="{BB962C8B-B14F-4D97-AF65-F5344CB8AC3E}">
        <p14:creationId xmlns:p14="http://schemas.microsoft.com/office/powerpoint/2010/main" val="3856468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8EF4CBC7-AD10-41B1-8071-C6B02AE8D13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6565" y="2976119"/>
            <a:ext cx="5660952" cy="3849940"/>
          </a:xfrm>
          <a:prstGeom prst="rect">
            <a:avLst/>
          </a:prstGeom>
        </p:spPr>
      </p:pic>
      <p:pic>
        <p:nvPicPr>
          <p:cNvPr id="3" name="図 2">
            <a:extLst>
              <a:ext uri="{FF2B5EF4-FFF2-40B4-BE49-F238E27FC236}">
                <a16:creationId xmlns:a16="http://schemas.microsoft.com/office/drawing/2014/main" id="{384F5B27-8F31-4B3F-9853-622902EF44B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70836" y="0"/>
            <a:ext cx="5173164" cy="4608580"/>
          </a:xfrm>
          <a:prstGeom prst="rect">
            <a:avLst/>
          </a:prstGeom>
        </p:spPr>
      </p:pic>
      <p:pic>
        <p:nvPicPr>
          <p:cNvPr id="5" name="図 4">
            <a:extLst>
              <a:ext uri="{FF2B5EF4-FFF2-40B4-BE49-F238E27FC236}">
                <a16:creationId xmlns:a16="http://schemas.microsoft.com/office/drawing/2014/main" id="{44285693-42DF-4BE6-9C6D-F329164DB5F4}"/>
              </a:ext>
            </a:extLst>
          </p:cNvPr>
          <p:cNvPicPr>
            <a:picLocks noChangeAspect="1"/>
          </p:cNvPicPr>
          <p:nvPr/>
        </p:nvPicPr>
        <p:blipFill>
          <a:blip r:embed="rId4"/>
          <a:stretch>
            <a:fillRect/>
          </a:stretch>
        </p:blipFill>
        <p:spPr>
          <a:xfrm>
            <a:off x="5963602" y="4044315"/>
            <a:ext cx="3180398" cy="2813685"/>
          </a:xfrm>
          <a:prstGeom prst="rect">
            <a:avLst/>
          </a:prstGeom>
        </p:spPr>
      </p:pic>
      <p:pic>
        <p:nvPicPr>
          <p:cNvPr id="8" name="グラフィックス 7" descr="カーソル 単色塗りつぶし">
            <a:extLst>
              <a:ext uri="{FF2B5EF4-FFF2-40B4-BE49-F238E27FC236}">
                <a16:creationId xmlns:a16="http://schemas.microsoft.com/office/drawing/2014/main" id="{C11CB313-43BB-453C-BEB6-B86098F73C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60000">
            <a:off x="5615760" y="556008"/>
            <a:ext cx="301752" cy="301752"/>
          </a:xfrm>
          <a:prstGeom prst="rect">
            <a:avLst/>
          </a:prstGeom>
        </p:spPr>
      </p:pic>
      <p:sp>
        <p:nvSpPr>
          <p:cNvPr id="7" name="テキスト ボックス 6">
            <a:extLst>
              <a:ext uri="{FF2B5EF4-FFF2-40B4-BE49-F238E27FC236}">
                <a16:creationId xmlns:a16="http://schemas.microsoft.com/office/drawing/2014/main" id="{8D75310B-ABC9-4D65-B535-AF4481F05309}"/>
              </a:ext>
            </a:extLst>
          </p:cNvPr>
          <p:cNvSpPr txBox="1"/>
          <p:nvPr/>
        </p:nvSpPr>
        <p:spPr>
          <a:xfrm>
            <a:off x="0" y="331491"/>
            <a:ext cx="3708000" cy="2308324"/>
          </a:xfrm>
          <a:prstGeom prst="rect">
            <a:avLst/>
          </a:prstGeom>
          <a:noFill/>
        </p:spPr>
        <p:txBody>
          <a:bodyPr wrap="square" rtlCol="0">
            <a:spAutoFit/>
          </a:bodyPr>
          <a:lstStyle/>
          <a:p>
            <a:r>
              <a:rPr kumimoji="1" lang="en-US" altLang="ja-JP" dirty="0"/>
              <a:t>Select RITS Fit from the Exec(</a:t>
            </a:r>
            <a:r>
              <a:rPr kumimoji="1" lang="en-US" altLang="ja-JP" u="sng" dirty="0"/>
              <a:t>X</a:t>
            </a:r>
            <a:r>
              <a:rPr kumimoji="1" lang="en-US" altLang="ja-JP" dirty="0"/>
              <a:t>) menu on the main screen, and the RITS Fit panel will appear.</a:t>
            </a:r>
          </a:p>
          <a:p>
            <a:endParaRPr kumimoji="1" lang="en-US" altLang="ja-JP" dirty="0"/>
          </a:p>
          <a:p>
            <a:r>
              <a:rPr kumimoji="1" lang="en-US" altLang="ja-JP" dirty="0"/>
              <a:t>If you did not forget to press the "Set" button on the RITS panel, press the "Fit" button on the RITS Fit panel.</a:t>
            </a:r>
          </a:p>
        </p:txBody>
      </p:sp>
      <p:pic>
        <p:nvPicPr>
          <p:cNvPr id="17" name="グラフィックス 16" descr="カーソル 単色塗りつぶし">
            <a:extLst>
              <a:ext uri="{FF2B5EF4-FFF2-40B4-BE49-F238E27FC236}">
                <a16:creationId xmlns:a16="http://schemas.microsoft.com/office/drawing/2014/main" id="{B1F02A23-8D84-4CE8-A7C2-69F634BEA5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60000">
            <a:off x="7734846" y="6543036"/>
            <a:ext cx="301752" cy="301752"/>
          </a:xfrm>
          <a:prstGeom prst="rect">
            <a:avLst/>
          </a:prstGeom>
        </p:spPr>
      </p:pic>
      <p:pic>
        <p:nvPicPr>
          <p:cNvPr id="15" name="グラフィックス 14" descr="カーソル 単色塗りつぶし">
            <a:extLst>
              <a:ext uri="{FF2B5EF4-FFF2-40B4-BE49-F238E27FC236}">
                <a16:creationId xmlns:a16="http://schemas.microsoft.com/office/drawing/2014/main" id="{23BB176E-ECB3-4EF2-97E7-F2B94BAF9FB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340000" flipH="1">
            <a:off x="4820088" y="6543036"/>
            <a:ext cx="301752" cy="301752"/>
          </a:xfrm>
          <a:prstGeom prst="rect">
            <a:avLst/>
          </a:prstGeom>
        </p:spPr>
      </p:pic>
      <p:sp>
        <p:nvSpPr>
          <p:cNvPr id="2" name="矢印: 下カーブ 1">
            <a:extLst>
              <a:ext uri="{FF2B5EF4-FFF2-40B4-BE49-F238E27FC236}">
                <a16:creationId xmlns:a16="http://schemas.microsoft.com/office/drawing/2014/main" id="{DCCDBDE7-AC24-06A1-EF3A-E51DF83B16CF}"/>
              </a:ext>
            </a:extLst>
          </p:cNvPr>
          <p:cNvSpPr/>
          <p:nvPr/>
        </p:nvSpPr>
        <p:spPr>
          <a:xfrm>
            <a:off x="5338861" y="5995219"/>
            <a:ext cx="2233894" cy="3898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schemeClr val="tx1"/>
              </a:solidFill>
            </a:endParaRPr>
          </a:p>
        </p:txBody>
      </p:sp>
      <p:sp>
        <p:nvSpPr>
          <p:cNvPr id="4" name="テキスト ボックス 3">
            <a:extLst>
              <a:ext uri="{FF2B5EF4-FFF2-40B4-BE49-F238E27FC236}">
                <a16:creationId xmlns:a16="http://schemas.microsoft.com/office/drawing/2014/main" id="{58E70273-465E-1EC6-17DC-45CD8181A7F2}"/>
              </a:ext>
            </a:extLst>
          </p:cNvPr>
          <p:cNvSpPr txBox="1"/>
          <p:nvPr/>
        </p:nvSpPr>
        <p:spPr>
          <a:xfrm>
            <a:off x="5846667" y="6133275"/>
            <a:ext cx="1008289" cy="251795"/>
          </a:xfrm>
          <a:prstGeom prst="rect">
            <a:avLst/>
          </a:prstGeom>
          <a:solidFill>
            <a:schemeClr val="bg1">
              <a:alpha val="70000"/>
            </a:schemeClr>
          </a:solidFill>
        </p:spPr>
        <p:txBody>
          <a:bodyPr wrap="none" lIns="0" tIns="36000" rIns="0" bIns="0" rtlCol="0">
            <a:spAutoFit/>
          </a:bodyPr>
          <a:lstStyle>
            <a:defPPr>
              <a:defRPr lang="en-US"/>
            </a:defPPr>
            <a:lvl1pPr>
              <a:defRPr kumimoji="1" sz="1400">
                <a:latin typeface="+mj-ea"/>
                <a:ea typeface="+mj-ea"/>
              </a:defRPr>
            </a:lvl1pPr>
          </a:lstStyle>
          <a:p>
            <a:r>
              <a:rPr lang="en-US" altLang="ja-JP" dirty="0"/>
              <a:t>Set, and Fit</a:t>
            </a:r>
          </a:p>
        </p:txBody>
      </p:sp>
      <p:sp>
        <p:nvSpPr>
          <p:cNvPr id="6" name="テキスト ボックス 5">
            <a:extLst>
              <a:ext uri="{FF2B5EF4-FFF2-40B4-BE49-F238E27FC236}">
                <a16:creationId xmlns:a16="http://schemas.microsoft.com/office/drawing/2014/main" id="{7CF569B7-FADF-7781-9EE7-2313DE723C40}"/>
              </a:ext>
            </a:extLst>
          </p:cNvPr>
          <p:cNvSpPr txBox="1"/>
          <p:nvPr/>
        </p:nvSpPr>
        <p:spPr>
          <a:xfrm>
            <a:off x="5943861" y="427995"/>
            <a:ext cx="415498" cy="369332"/>
          </a:xfrm>
          <a:prstGeom prst="rect">
            <a:avLst/>
          </a:prstGeom>
          <a:solidFill>
            <a:schemeClr val="bg1"/>
          </a:solidFill>
        </p:spPr>
        <p:txBody>
          <a:bodyPr wrap="none" rtlCol="0">
            <a:spAutoFit/>
          </a:bodyPr>
          <a:lstStyle/>
          <a:p>
            <a:r>
              <a:rPr kumimoji="1" lang="ja-JP" altLang="en-US" dirty="0"/>
              <a:t>①</a:t>
            </a:r>
          </a:p>
        </p:txBody>
      </p:sp>
      <p:sp>
        <p:nvSpPr>
          <p:cNvPr id="9" name="テキスト ボックス 8">
            <a:extLst>
              <a:ext uri="{FF2B5EF4-FFF2-40B4-BE49-F238E27FC236}">
                <a16:creationId xmlns:a16="http://schemas.microsoft.com/office/drawing/2014/main" id="{E0ACB8FD-01FD-4DB9-0D55-1ED72A0FAEFF}"/>
              </a:ext>
            </a:extLst>
          </p:cNvPr>
          <p:cNvSpPr txBox="1"/>
          <p:nvPr/>
        </p:nvSpPr>
        <p:spPr>
          <a:xfrm>
            <a:off x="4892736" y="6133275"/>
            <a:ext cx="415498" cy="369332"/>
          </a:xfrm>
          <a:prstGeom prst="rect">
            <a:avLst/>
          </a:prstGeom>
          <a:solidFill>
            <a:schemeClr val="bg1"/>
          </a:solidFill>
        </p:spPr>
        <p:txBody>
          <a:bodyPr wrap="none" rtlCol="0">
            <a:spAutoFit/>
          </a:bodyPr>
          <a:lstStyle>
            <a:defPPr>
              <a:defRPr lang="en-US"/>
            </a:defPPr>
            <a:lvl1pPr>
              <a:defRPr kumimoji="1"/>
            </a:lvl1pPr>
          </a:lstStyle>
          <a:p>
            <a:r>
              <a:rPr lang="ja-JP" altLang="en-US" dirty="0"/>
              <a:t>②</a:t>
            </a:r>
          </a:p>
        </p:txBody>
      </p:sp>
      <p:sp>
        <p:nvSpPr>
          <p:cNvPr id="10" name="テキスト ボックス 9">
            <a:extLst>
              <a:ext uri="{FF2B5EF4-FFF2-40B4-BE49-F238E27FC236}">
                <a16:creationId xmlns:a16="http://schemas.microsoft.com/office/drawing/2014/main" id="{196C18E4-E643-2B18-10CB-B6964D5AB28C}"/>
              </a:ext>
            </a:extLst>
          </p:cNvPr>
          <p:cNvSpPr txBox="1"/>
          <p:nvPr/>
        </p:nvSpPr>
        <p:spPr>
          <a:xfrm>
            <a:off x="7625393" y="6132172"/>
            <a:ext cx="415498" cy="369332"/>
          </a:xfrm>
          <a:prstGeom prst="rect">
            <a:avLst/>
          </a:prstGeom>
          <a:solidFill>
            <a:schemeClr val="bg1"/>
          </a:solidFill>
        </p:spPr>
        <p:txBody>
          <a:bodyPr wrap="none" rtlCol="0">
            <a:spAutoFit/>
          </a:bodyPr>
          <a:lstStyle>
            <a:defPPr>
              <a:defRPr lang="en-US"/>
            </a:defPPr>
            <a:lvl1pPr>
              <a:defRPr kumimoji="1"/>
            </a:lvl1pPr>
          </a:lstStyle>
          <a:p>
            <a:r>
              <a:rPr lang="ja-JP" altLang="en-US" dirty="0"/>
              <a:t>③</a:t>
            </a:r>
          </a:p>
        </p:txBody>
      </p:sp>
    </p:spTree>
    <p:extLst>
      <p:ext uri="{BB962C8B-B14F-4D97-AF65-F5344CB8AC3E}">
        <p14:creationId xmlns:p14="http://schemas.microsoft.com/office/powerpoint/2010/main" val="2737574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8ACCB2CB-7D73-4C82-A767-8AFF674E483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5660952" cy="3849940"/>
          </a:xfrm>
          <a:prstGeom prst="rect">
            <a:avLst/>
          </a:prstGeom>
        </p:spPr>
      </p:pic>
      <p:pic>
        <p:nvPicPr>
          <p:cNvPr id="6" name="図 5">
            <a:extLst>
              <a:ext uri="{FF2B5EF4-FFF2-40B4-BE49-F238E27FC236}">
                <a16:creationId xmlns:a16="http://schemas.microsoft.com/office/drawing/2014/main" id="{3E9BB033-7302-716E-279F-51BF71C99AA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69660" y="8808"/>
            <a:ext cx="5174340" cy="4609628"/>
          </a:xfrm>
          <a:prstGeom prst="rect">
            <a:avLst/>
          </a:prstGeom>
        </p:spPr>
      </p:pic>
      <p:pic>
        <p:nvPicPr>
          <p:cNvPr id="9" name="図 8">
            <a:extLst>
              <a:ext uri="{FF2B5EF4-FFF2-40B4-BE49-F238E27FC236}">
                <a16:creationId xmlns:a16="http://schemas.microsoft.com/office/drawing/2014/main" id="{DF6C356C-D63D-4050-8B28-E1E635D88C1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963603" y="4044315"/>
            <a:ext cx="3180395" cy="2813683"/>
          </a:xfrm>
          <a:prstGeom prst="rect">
            <a:avLst/>
          </a:prstGeom>
        </p:spPr>
      </p:pic>
      <p:sp>
        <p:nvSpPr>
          <p:cNvPr id="7" name="テキスト ボックス 6">
            <a:extLst>
              <a:ext uri="{FF2B5EF4-FFF2-40B4-BE49-F238E27FC236}">
                <a16:creationId xmlns:a16="http://schemas.microsoft.com/office/drawing/2014/main" id="{8D75310B-ABC9-4D65-B535-AF4481F05309}"/>
              </a:ext>
            </a:extLst>
          </p:cNvPr>
          <p:cNvSpPr txBox="1"/>
          <p:nvPr/>
        </p:nvSpPr>
        <p:spPr>
          <a:xfrm>
            <a:off x="37474" y="4919008"/>
            <a:ext cx="2484000" cy="1938992"/>
          </a:xfrm>
          <a:prstGeom prst="rect">
            <a:avLst/>
          </a:prstGeom>
          <a:solidFill>
            <a:schemeClr val="bg1">
              <a:alpha val="70000"/>
            </a:schemeClr>
          </a:solidFill>
        </p:spPr>
        <p:txBody>
          <a:bodyPr wrap="square" lIns="0" tIns="0" rIns="0" bIns="0" rtlCol="0">
            <a:spAutoFit/>
          </a:bodyPr>
          <a:lstStyle/>
          <a:p>
            <a:r>
              <a:rPr kumimoji="1" lang="en-US" altLang="ja-JP" dirty="0"/>
              <a:t>The RITS initial value file is also saved from "Save initial Parameter" in the File menu of the panel.</a:t>
            </a:r>
          </a:p>
          <a:p>
            <a:r>
              <a:rPr kumimoji="1" lang="en-US" altLang="ja-JP" dirty="0"/>
              <a:t>Note that the initial file is </a:t>
            </a:r>
            <a:r>
              <a:rPr kumimoji="1" lang="en-US" altLang="ja-JP" b="1" dirty="0"/>
              <a:t>not</a:t>
            </a:r>
            <a:r>
              <a:rPr kumimoji="1" lang="en-US" altLang="ja-JP" dirty="0"/>
              <a:t> automatically updated.</a:t>
            </a:r>
          </a:p>
        </p:txBody>
      </p:sp>
      <p:pic>
        <p:nvPicPr>
          <p:cNvPr id="15" name="グラフィックス 14" descr="カーソル 単色塗りつぶし">
            <a:extLst>
              <a:ext uri="{FF2B5EF4-FFF2-40B4-BE49-F238E27FC236}">
                <a16:creationId xmlns:a16="http://schemas.microsoft.com/office/drawing/2014/main" id="{099E14C0-E073-4490-AEDC-52CDC74013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60000">
            <a:off x="3895822" y="882638"/>
            <a:ext cx="301752" cy="301752"/>
          </a:xfrm>
          <a:prstGeom prst="rect">
            <a:avLst/>
          </a:prstGeom>
        </p:spPr>
      </p:pic>
      <p:cxnSp>
        <p:nvCxnSpPr>
          <p:cNvPr id="17" name="直線矢印コネクタ 16">
            <a:extLst>
              <a:ext uri="{FF2B5EF4-FFF2-40B4-BE49-F238E27FC236}">
                <a16:creationId xmlns:a16="http://schemas.microsoft.com/office/drawing/2014/main" id="{0AEF89D2-3E39-4D40-B673-2F6444FCDC46}"/>
              </a:ext>
            </a:extLst>
          </p:cNvPr>
          <p:cNvCxnSpPr/>
          <p:nvPr/>
        </p:nvCxnSpPr>
        <p:spPr>
          <a:xfrm flipH="1">
            <a:off x="7443617" y="5910385"/>
            <a:ext cx="420914"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F75CEDDA-C9EF-4570-BA84-17525C74A1CC}"/>
              </a:ext>
            </a:extLst>
          </p:cNvPr>
          <p:cNvSpPr txBox="1"/>
          <p:nvPr/>
        </p:nvSpPr>
        <p:spPr>
          <a:xfrm>
            <a:off x="7813732" y="5679680"/>
            <a:ext cx="391454" cy="369332"/>
          </a:xfrm>
          <a:prstGeom prst="rect">
            <a:avLst/>
          </a:prstGeom>
          <a:noFill/>
        </p:spPr>
        <p:txBody>
          <a:bodyPr wrap="none" rtlCol="0">
            <a:spAutoFit/>
          </a:bodyPr>
          <a:lstStyle/>
          <a:p>
            <a:r>
              <a:rPr kumimoji="1" lang="en-US" altLang="ja-JP" dirty="0"/>
              <a:t>χ</a:t>
            </a:r>
            <a:r>
              <a:rPr kumimoji="1" lang="en-US" altLang="ja-JP" baseline="30000" dirty="0"/>
              <a:t>2</a:t>
            </a:r>
          </a:p>
        </p:txBody>
      </p:sp>
      <p:cxnSp>
        <p:nvCxnSpPr>
          <p:cNvPr id="4" name="直線矢印コネクタ 3">
            <a:extLst>
              <a:ext uri="{FF2B5EF4-FFF2-40B4-BE49-F238E27FC236}">
                <a16:creationId xmlns:a16="http://schemas.microsoft.com/office/drawing/2014/main" id="{03588EF0-9F2E-B5AA-1F69-0AAA69D00D7F}"/>
              </a:ext>
            </a:extLst>
          </p:cNvPr>
          <p:cNvCxnSpPr>
            <a:cxnSpLocks/>
          </p:cNvCxnSpPr>
          <p:nvPr/>
        </p:nvCxnSpPr>
        <p:spPr>
          <a:xfrm flipV="1">
            <a:off x="104932" y="360000"/>
            <a:ext cx="0" cy="4500000"/>
          </a:xfrm>
          <a:prstGeom prst="straightConnector1">
            <a:avLst/>
          </a:prstGeom>
          <a:ln w="127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E92F504B-3BE5-1C87-B0C4-AE0F00C172B5}"/>
              </a:ext>
            </a:extLst>
          </p:cNvPr>
          <p:cNvSpPr txBox="1"/>
          <p:nvPr/>
        </p:nvSpPr>
        <p:spPr>
          <a:xfrm>
            <a:off x="3491275" y="3267998"/>
            <a:ext cx="4473532" cy="369332"/>
          </a:xfrm>
          <a:prstGeom prst="rect">
            <a:avLst/>
          </a:prstGeom>
          <a:solidFill>
            <a:schemeClr val="bg1">
              <a:alpha val="70000"/>
            </a:schemeClr>
          </a:solidFill>
        </p:spPr>
        <p:txBody>
          <a:bodyPr wrap="none" rtlCol="0">
            <a:spAutoFit/>
          </a:bodyPr>
          <a:lstStyle/>
          <a:p>
            <a:r>
              <a:rPr kumimoji="1" lang="en-US" altLang="ja-JP" dirty="0"/>
              <a:t>standard deviation = (covariance matrix)</a:t>
            </a:r>
            <a:r>
              <a:rPr kumimoji="1" lang="en-US" altLang="ja-JP" baseline="30000" dirty="0"/>
              <a:t>0.5</a:t>
            </a:r>
          </a:p>
        </p:txBody>
      </p:sp>
      <p:sp>
        <p:nvSpPr>
          <p:cNvPr id="3" name="テキスト ボックス 2">
            <a:extLst>
              <a:ext uri="{FF2B5EF4-FFF2-40B4-BE49-F238E27FC236}">
                <a16:creationId xmlns:a16="http://schemas.microsoft.com/office/drawing/2014/main" id="{580E1880-AB88-438B-5E7B-D7E86C9A4000}"/>
              </a:ext>
            </a:extLst>
          </p:cNvPr>
          <p:cNvSpPr txBox="1"/>
          <p:nvPr/>
        </p:nvSpPr>
        <p:spPr>
          <a:xfrm>
            <a:off x="6738983" y="3707670"/>
            <a:ext cx="2405017" cy="646331"/>
          </a:xfrm>
          <a:prstGeom prst="rect">
            <a:avLst/>
          </a:prstGeom>
          <a:solidFill>
            <a:schemeClr val="bg1">
              <a:alpha val="70000"/>
            </a:schemeClr>
          </a:solidFill>
        </p:spPr>
        <p:txBody>
          <a:bodyPr wrap="none" rtlCol="0">
            <a:spAutoFit/>
          </a:bodyPr>
          <a:lstStyle/>
          <a:p>
            <a:r>
              <a:rPr kumimoji="1" lang="en-US" altLang="ja-JP" dirty="0" err="1"/>
              <a:t>C×standard</a:t>
            </a:r>
            <a:r>
              <a:rPr kumimoji="1" lang="en-US" altLang="ja-JP" dirty="0"/>
              <a:t> deviation</a:t>
            </a:r>
          </a:p>
          <a:p>
            <a:r>
              <a:rPr kumimoji="1" lang="en-US" altLang="ja-JP" dirty="0"/>
              <a:t>C = (χ</a:t>
            </a:r>
            <a:r>
              <a:rPr kumimoji="1" lang="en-US" altLang="ja-JP" baseline="30000" dirty="0"/>
              <a:t>2</a:t>
            </a:r>
            <a:r>
              <a:rPr kumimoji="1" lang="en-US" altLang="ja-JP" dirty="0"/>
              <a:t> ∕ (n − p))</a:t>
            </a:r>
            <a:r>
              <a:rPr kumimoji="1" lang="en-US" altLang="ja-JP" baseline="30000" dirty="0"/>
              <a:t>0.5</a:t>
            </a:r>
          </a:p>
        </p:txBody>
      </p:sp>
      <p:cxnSp>
        <p:nvCxnSpPr>
          <p:cNvPr id="13" name="直線矢印コネクタ 12">
            <a:extLst>
              <a:ext uri="{FF2B5EF4-FFF2-40B4-BE49-F238E27FC236}">
                <a16:creationId xmlns:a16="http://schemas.microsoft.com/office/drawing/2014/main" id="{97084675-C19F-7B87-BE6A-01EDE7FD4095}"/>
              </a:ext>
            </a:extLst>
          </p:cNvPr>
          <p:cNvCxnSpPr>
            <a:cxnSpLocks/>
          </p:cNvCxnSpPr>
          <p:nvPr/>
        </p:nvCxnSpPr>
        <p:spPr>
          <a:xfrm flipH="1">
            <a:off x="8463542" y="4044315"/>
            <a:ext cx="426016" cy="853568"/>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6" name="グラフィックス 25" descr="カーソル 単色塗りつぶし">
            <a:extLst>
              <a:ext uri="{FF2B5EF4-FFF2-40B4-BE49-F238E27FC236}">
                <a16:creationId xmlns:a16="http://schemas.microsoft.com/office/drawing/2014/main" id="{74B7C9DC-7971-79E1-486F-A070C10543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60000">
            <a:off x="5964488" y="4477953"/>
            <a:ext cx="301752" cy="301752"/>
          </a:xfrm>
          <a:prstGeom prst="rect">
            <a:avLst/>
          </a:prstGeom>
        </p:spPr>
      </p:pic>
      <p:sp>
        <p:nvSpPr>
          <p:cNvPr id="27" name="テキスト ボックス 26">
            <a:extLst>
              <a:ext uri="{FF2B5EF4-FFF2-40B4-BE49-F238E27FC236}">
                <a16:creationId xmlns:a16="http://schemas.microsoft.com/office/drawing/2014/main" id="{E939981E-3035-B935-59E4-89F2A861B6F5}"/>
              </a:ext>
            </a:extLst>
          </p:cNvPr>
          <p:cNvSpPr txBox="1"/>
          <p:nvPr/>
        </p:nvSpPr>
        <p:spPr>
          <a:xfrm>
            <a:off x="1973902" y="3690743"/>
            <a:ext cx="3542958" cy="369332"/>
          </a:xfrm>
          <a:prstGeom prst="rect">
            <a:avLst/>
          </a:prstGeom>
          <a:solidFill>
            <a:schemeClr val="bg1">
              <a:alpha val="70000"/>
            </a:schemeClr>
          </a:solidFill>
        </p:spPr>
        <p:txBody>
          <a:bodyPr wrap="none" rtlCol="0">
            <a:spAutoFit/>
          </a:bodyPr>
          <a:lstStyle/>
          <a:p>
            <a:r>
              <a:rPr kumimoji="1" lang="en-US" altLang="ja-JP" dirty="0"/>
              <a:t>You can check correlation matrix.</a:t>
            </a:r>
            <a:endParaRPr kumimoji="1" lang="en-US" altLang="ja-JP" baseline="30000" dirty="0"/>
          </a:p>
        </p:txBody>
      </p:sp>
      <p:cxnSp>
        <p:nvCxnSpPr>
          <p:cNvPr id="8" name="直線矢印コネクタ 7">
            <a:extLst>
              <a:ext uri="{FF2B5EF4-FFF2-40B4-BE49-F238E27FC236}">
                <a16:creationId xmlns:a16="http://schemas.microsoft.com/office/drawing/2014/main" id="{30E4A620-8525-C2B3-0CB7-A5E878F7F730}"/>
              </a:ext>
            </a:extLst>
          </p:cNvPr>
          <p:cNvCxnSpPr>
            <a:cxnSpLocks/>
          </p:cNvCxnSpPr>
          <p:nvPr/>
        </p:nvCxnSpPr>
        <p:spPr>
          <a:xfrm>
            <a:off x="5414838" y="3637330"/>
            <a:ext cx="2228393" cy="1260553"/>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1" name="図 30">
            <a:extLst>
              <a:ext uri="{FF2B5EF4-FFF2-40B4-BE49-F238E27FC236}">
                <a16:creationId xmlns:a16="http://schemas.microsoft.com/office/drawing/2014/main" id="{A616B585-E4A1-ABDF-B683-23779A8FA7D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847147" y="4078109"/>
            <a:ext cx="3027044" cy="2767012"/>
          </a:xfrm>
          <a:prstGeom prst="rect">
            <a:avLst/>
          </a:prstGeom>
        </p:spPr>
      </p:pic>
      <p:cxnSp>
        <p:nvCxnSpPr>
          <p:cNvPr id="28" name="直線矢印コネクタ 27">
            <a:extLst>
              <a:ext uri="{FF2B5EF4-FFF2-40B4-BE49-F238E27FC236}">
                <a16:creationId xmlns:a16="http://schemas.microsoft.com/office/drawing/2014/main" id="{80401C41-FF15-AFBE-29D9-0DD42CC2F60D}"/>
              </a:ext>
            </a:extLst>
          </p:cNvPr>
          <p:cNvCxnSpPr>
            <a:cxnSpLocks/>
          </p:cNvCxnSpPr>
          <p:nvPr/>
        </p:nvCxnSpPr>
        <p:spPr>
          <a:xfrm>
            <a:off x="5400262" y="3932852"/>
            <a:ext cx="729416" cy="523318"/>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1509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CC245BE8-047D-67EE-E598-24CA055ACF23}"/>
              </a:ext>
            </a:extLst>
          </p:cNvPr>
          <p:cNvPicPr>
            <a:picLocks noChangeAspect="1"/>
          </p:cNvPicPr>
          <p:nvPr/>
        </p:nvPicPr>
        <p:blipFill rotWithShape="1">
          <a:blip r:embed="rId2"/>
          <a:srcRect t="3952"/>
          <a:stretch/>
        </p:blipFill>
        <p:spPr>
          <a:xfrm>
            <a:off x="3890010" y="182880"/>
            <a:ext cx="5253990" cy="4444365"/>
          </a:xfrm>
          <a:prstGeom prst="rect">
            <a:avLst/>
          </a:prstGeom>
        </p:spPr>
      </p:pic>
      <p:pic>
        <p:nvPicPr>
          <p:cNvPr id="4" name="図 3">
            <a:extLst>
              <a:ext uri="{FF2B5EF4-FFF2-40B4-BE49-F238E27FC236}">
                <a16:creationId xmlns:a16="http://schemas.microsoft.com/office/drawing/2014/main" id="{5042ED9C-7210-42BC-4712-9DD14FA90EF5}"/>
              </a:ext>
            </a:extLst>
          </p:cNvPr>
          <p:cNvPicPr>
            <a:picLocks noChangeAspect="1"/>
          </p:cNvPicPr>
          <p:nvPr/>
        </p:nvPicPr>
        <p:blipFill>
          <a:blip r:embed="rId3"/>
          <a:stretch>
            <a:fillRect/>
          </a:stretch>
        </p:blipFill>
        <p:spPr>
          <a:xfrm>
            <a:off x="2249805" y="3264217"/>
            <a:ext cx="6894195" cy="3593783"/>
          </a:xfrm>
          <a:prstGeom prst="rect">
            <a:avLst/>
          </a:prstGeom>
        </p:spPr>
      </p:pic>
      <p:pic>
        <p:nvPicPr>
          <p:cNvPr id="10" name="図 9">
            <a:extLst>
              <a:ext uri="{FF2B5EF4-FFF2-40B4-BE49-F238E27FC236}">
                <a16:creationId xmlns:a16="http://schemas.microsoft.com/office/drawing/2014/main" id="{22BB1168-3F30-35C3-8E67-FAF50949CB47}"/>
              </a:ext>
            </a:extLst>
          </p:cNvPr>
          <p:cNvPicPr>
            <a:picLocks noChangeAspect="1"/>
          </p:cNvPicPr>
          <p:nvPr/>
        </p:nvPicPr>
        <p:blipFill>
          <a:blip r:embed="rId4"/>
          <a:stretch>
            <a:fillRect/>
          </a:stretch>
        </p:blipFill>
        <p:spPr>
          <a:xfrm>
            <a:off x="5068880" y="1140636"/>
            <a:ext cx="3007043" cy="2126933"/>
          </a:xfrm>
          <a:prstGeom prst="rect">
            <a:avLst/>
          </a:prstGeom>
        </p:spPr>
      </p:pic>
      <p:sp>
        <p:nvSpPr>
          <p:cNvPr id="5" name="テキスト ボックス 4">
            <a:extLst>
              <a:ext uri="{FF2B5EF4-FFF2-40B4-BE49-F238E27FC236}">
                <a16:creationId xmlns:a16="http://schemas.microsoft.com/office/drawing/2014/main" id="{A387A62B-420E-7558-8D88-E5DD0AAC6E60}"/>
              </a:ext>
            </a:extLst>
          </p:cNvPr>
          <p:cNvSpPr txBox="1"/>
          <p:nvPr/>
        </p:nvSpPr>
        <p:spPr>
          <a:xfrm>
            <a:off x="0" y="0"/>
            <a:ext cx="3924000" cy="2862322"/>
          </a:xfrm>
          <a:prstGeom prst="rect">
            <a:avLst/>
          </a:prstGeom>
          <a:noFill/>
        </p:spPr>
        <p:txBody>
          <a:bodyPr wrap="square" rtlCol="0">
            <a:spAutoFit/>
          </a:bodyPr>
          <a:lstStyle/>
          <a:p>
            <a:r>
              <a:rPr kumimoji="1" lang="en-US" altLang="ja-JP" dirty="0"/>
              <a:t>Next, how to use RITS2 program. let’s select a data folder that contains sequence number file of the transmission data.</a:t>
            </a:r>
          </a:p>
          <a:p>
            <a:r>
              <a:rPr kumimoji="1" lang="en-US" altLang="ja-JP" dirty="0"/>
              <a:t>Select "Load Sequence number File" from the File menu.</a:t>
            </a:r>
          </a:p>
          <a:p>
            <a:r>
              <a:rPr kumimoji="1" lang="en-US" altLang="ja-JP" dirty="0"/>
              <a:t>The Windows Explorer screen will appear, and select the folder (in this example, RITS2data) with a extension: dat.</a:t>
            </a:r>
            <a:endParaRPr kumimoji="1" lang="ja-JP" altLang="en-US" dirty="0"/>
          </a:p>
        </p:txBody>
      </p:sp>
      <p:pic>
        <p:nvPicPr>
          <p:cNvPr id="6" name="グラフィックス 5" descr="カーソル 単色塗りつぶし">
            <a:extLst>
              <a:ext uri="{FF2B5EF4-FFF2-40B4-BE49-F238E27FC236}">
                <a16:creationId xmlns:a16="http://schemas.microsoft.com/office/drawing/2014/main" id="{A3A2371B-F588-7C88-A53B-9F8F4450001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60000">
            <a:off x="5660824" y="4827906"/>
            <a:ext cx="301752" cy="301752"/>
          </a:xfrm>
          <a:prstGeom prst="rect">
            <a:avLst/>
          </a:prstGeom>
        </p:spPr>
      </p:pic>
      <p:cxnSp>
        <p:nvCxnSpPr>
          <p:cNvPr id="9" name="直線矢印コネクタ 8">
            <a:extLst>
              <a:ext uri="{FF2B5EF4-FFF2-40B4-BE49-F238E27FC236}">
                <a16:creationId xmlns:a16="http://schemas.microsoft.com/office/drawing/2014/main" id="{39563477-66D5-17A6-6EEE-0B66952AED9A}"/>
              </a:ext>
            </a:extLst>
          </p:cNvPr>
          <p:cNvCxnSpPr>
            <a:cxnSpLocks/>
          </p:cNvCxnSpPr>
          <p:nvPr/>
        </p:nvCxnSpPr>
        <p:spPr>
          <a:xfrm flipV="1">
            <a:off x="1648918" y="1881266"/>
            <a:ext cx="5478905" cy="831954"/>
          </a:xfrm>
          <a:prstGeom prst="straightConnector1">
            <a:avLst/>
          </a:prstGeom>
          <a:ln w="19050">
            <a:solidFill>
              <a:schemeClr val="accent4"/>
            </a:solidFill>
            <a:tailEnd type="arrow" w="lg" len="lg"/>
          </a:ln>
        </p:spPr>
        <p:style>
          <a:lnRef idx="1">
            <a:schemeClr val="accent1"/>
          </a:lnRef>
          <a:fillRef idx="0">
            <a:schemeClr val="accent1"/>
          </a:fillRef>
          <a:effectRef idx="0">
            <a:schemeClr val="accent1"/>
          </a:effectRef>
          <a:fontRef idx="minor">
            <a:schemeClr val="tx1"/>
          </a:fontRef>
        </p:style>
      </p:cxnSp>
      <p:pic>
        <p:nvPicPr>
          <p:cNvPr id="11" name="グラフィックス 10" descr="カーソル 単色塗りつぶし">
            <a:extLst>
              <a:ext uri="{FF2B5EF4-FFF2-40B4-BE49-F238E27FC236}">
                <a16:creationId xmlns:a16="http://schemas.microsoft.com/office/drawing/2014/main" id="{56945FAE-A067-8066-5E72-F5DF65F2DBC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60000">
            <a:off x="6447244" y="1769523"/>
            <a:ext cx="301752" cy="301752"/>
          </a:xfrm>
          <a:prstGeom prst="rect">
            <a:avLst/>
          </a:prstGeom>
        </p:spPr>
      </p:pic>
    </p:spTree>
    <p:extLst>
      <p:ext uri="{BB962C8B-B14F-4D97-AF65-F5344CB8AC3E}">
        <p14:creationId xmlns:p14="http://schemas.microsoft.com/office/powerpoint/2010/main" val="607827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14B5C33-E344-98C0-22A9-1BB6C1FE4077}"/>
              </a:ext>
            </a:extLst>
          </p:cNvPr>
          <p:cNvPicPr>
            <a:picLocks noChangeAspect="1"/>
          </p:cNvPicPr>
          <p:nvPr/>
        </p:nvPicPr>
        <p:blipFill rotWithShape="1">
          <a:blip r:embed="rId3"/>
          <a:srcRect l="12" t="-2" r="85818" b="46459"/>
          <a:stretch/>
        </p:blipFill>
        <p:spPr>
          <a:xfrm>
            <a:off x="1" y="2574024"/>
            <a:ext cx="1813987" cy="4283976"/>
          </a:xfrm>
          <a:prstGeom prst="rect">
            <a:avLst/>
          </a:prstGeom>
        </p:spPr>
      </p:pic>
      <p:pic>
        <p:nvPicPr>
          <p:cNvPr id="7" name="図 6">
            <a:extLst>
              <a:ext uri="{FF2B5EF4-FFF2-40B4-BE49-F238E27FC236}">
                <a16:creationId xmlns:a16="http://schemas.microsoft.com/office/drawing/2014/main" id="{CC245BE8-047D-67EE-E598-24CA055ACF23}"/>
              </a:ext>
            </a:extLst>
          </p:cNvPr>
          <p:cNvPicPr>
            <a:picLocks noChangeAspect="1"/>
          </p:cNvPicPr>
          <p:nvPr/>
        </p:nvPicPr>
        <p:blipFill rotWithShape="1">
          <a:blip r:embed="rId4"/>
          <a:srcRect t="3609"/>
          <a:stretch/>
        </p:blipFill>
        <p:spPr>
          <a:xfrm>
            <a:off x="3890010" y="166977"/>
            <a:ext cx="5253990" cy="4460268"/>
          </a:xfrm>
          <a:prstGeom prst="rect">
            <a:avLst/>
          </a:prstGeom>
        </p:spPr>
      </p:pic>
      <p:pic>
        <p:nvPicPr>
          <p:cNvPr id="5" name="図 4">
            <a:extLst>
              <a:ext uri="{FF2B5EF4-FFF2-40B4-BE49-F238E27FC236}">
                <a16:creationId xmlns:a16="http://schemas.microsoft.com/office/drawing/2014/main" id="{9E14EB41-2B5D-33F2-D3FF-E8279CF6C2CC}"/>
              </a:ext>
            </a:extLst>
          </p:cNvPr>
          <p:cNvPicPr>
            <a:picLocks noChangeAspect="1"/>
          </p:cNvPicPr>
          <p:nvPr/>
        </p:nvPicPr>
        <p:blipFill>
          <a:blip r:embed="rId5"/>
          <a:stretch>
            <a:fillRect/>
          </a:stretch>
        </p:blipFill>
        <p:spPr>
          <a:xfrm>
            <a:off x="4963950" y="1148131"/>
            <a:ext cx="3007043" cy="2126933"/>
          </a:xfrm>
          <a:prstGeom prst="rect">
            <a:avLst/>
          </a:prstGeom>
        </p:spPr>
      </p:pic>
      <p:pic>
        <p:nvPicPr>
          <p:cNvPr id="10" name="図 9">
            <a:extLst>
              <a:ext uri="{FF2B5EF4-FFF2-40B4-BE49-F238E27FC236}">
                <a16:creationId xmlns:a16="http://schemas.microsoft.com/office/drawing/2014/main" id="{5D128FF7-80C1-8538-8067-D67955E3256E}"/>
              </a:ext>
            </a:extLst>
          </p:cNvPr>
          <p:cNvPicPr>
            <a:picLocks noChangeAspect="1"/>
          </p:cNvPicPr>
          <p:nvPr/>
        </p:nvPicPr>
        <p:blipFill>
          <a:blip r:embed="rId6"/>
          <a:stretch>
            <a:fillRect/>
          </a:stretch>
        </p:blipFill>
        <p:spPr>
          <a:xfrm>
            <a:off x="2249805" y="3264217"/>
            <a:ext cx="6894195" cy="3593783"/>
          </a:xfrm>
          <a:prstGeom prst="rect">
            <a:avLst/>
          </a:prstGeom>
        </p:spPr>
      </p:pic>
      <p:sp>
        <p:nvSpPr>
          <p:cNvPr id="2" name="テキスト ボックス 1">
            <a:extLst>
              <a:ext uri="{FF2B5EF4-FFF2-40B4-BE49-F238E27FC236}">
                <a16:creationId xmlns:a16="http://schemas.microsoft.com/office/drawing/2014/main" id="{2F4DF15C-511D-1780-7988-D09C116B949B}"/>
              </a:ext>
            </a:extLst>
          </p:cNvPr>
          <p:cNvSpPr txBox="1"/>
          <p:nvPr/>
        </p:nvSpPr>
        <p:spPr>
          <a:xfrm>
            <a:off x="505922" y="232345"/>
            <a:ext cx="2943000" cy="1754326"/>
          </a:xfrm>
          <a:prstGeom prst="rect">
            <a:avLst/>
          </a:prstGeom>
          <a:solidFill>
            <a:schemeClr val="bg1">
              <a:alpha val="70000"/>
            </a:schemeClr>
          </a:solidFill>
        </p:spPr>
        <p:txBody>
          <a:bodyPr wrap="square" rtlCol="0">
            <a:spAutoFit/>
          </a:bodyPr>
          <a:lstStyle/>
          <a:p>
            <a:r>
              <a:rPr kumimoji="1" lang="en-US" altLang="ja-JP" dirty="0"/>
              <a:t>Next, select the mask file.</a:t>
            </a:r>
          </a:p>
          <a:p>
            <a:r>
              <a:rPr kumimoji="1" lang="en-US" altLang="ja-JP" dirty="0"/>
              <a:t>Select "Tadahiro_5x6x40mask.txt" in the “RITS2data" folder.</a:t>
            </a:r>
          </a:p>
          <a:p>
            <a:r>
              <a:rPr kumimoji="1" lang="en-US" altLang="ja-JP" dirty="0"/>
              <a:t>Some data are masked in this example.</a:t>
            </a:r>
          </a:p>
        </p:txBody>
      </p:sp>
      <p:cxnSp>
        <p:nvCxnSpPr>
          <p:cNvPr id="9" name="直線矢印コネクタ 8">
            <a:extLst>
              <a:ext uri="{FF2B5EF4-FFF2-40B4-BE49-F238E27FC236}">
                <a16:creationId xmlns:a16="http://schemas.microsoft.com/office/drawing/2014/main" id="{E28F9F5E-4227-09BE-812C-36A369966196}"/>
              </a:ext>
            </a:extLst>
          </p:cNvPr>
          <p:cNvCxnSpPr>
            <a:cxnSpLocks/>
          </p:cNvCxnSpPr>
          <p:nvPr/>
        </p:nvCxnSpPr>
        <p:spPr>
          <a:xfrm flipH="1">
            <a:off x="864394" y="2068643"/>
            <a:ext cx="1076832" cy="1461545"/>
          </a:xfrm>
          <a:prstGeom prst="straightConnector1">
            <a:avLst/>
          </a:prstGeom>
          <a:ln w="19050">
            <a:solidFill>
              <a:schemeClr val="accent4"/>
            </a:solidFill>
            <a:tailEnd type="arrow" w="lg" len="lg"/>
          </a:ln>
        </p:spPr>
        <p:style>
          <a:lnRef idx="1">
            <a:schemeClr val="accent1"/>
          </a:lnRef>
          <a:fillRef idx="0">
            <a:schemeClr val="accent1"/>
          </a:fillRef>
          <a:effectRef idx="0">
            <a:schemeClr val="accent1"/>
          </a:effectRef>
          <a:fontRef idx="minor">
            <a:schemeClr val="tx1"/>
          </a:fontRef>
        </p:style>
      </p:cxnSp>
      <p:pic>
        <p:nvPicPr>
          <p:cNvPr id="11" name="グラフィックス 10" descr="カーソル 単色塗りつぶし">
            <a:extLst>
              <a:ext uri="{FF2B5EF4-FFF2-40B4-BE49-F238E27FC236}">
                <a16:creationId xmlns:a16="http://schemas.microsoft.com/office/drawing/2014/main" id="{CC9FCBCB-685A-B5C6-A06A-9C3BC107E55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6724146" y="2826797"/>
            <a:ext cx="301752" cy="301752"/>
          </a:xfrm>
          <a:prstGeom prst="rect">
            <a:avLst/>
          </a:prstGeom>
        </p:spPr>
      </p:pic>
      <p:pic>
        <p:nvPicPr>
          <p:cNvPr id="12" name="グラフィックス 11" descr="カーソル 単色塗りつぶし">
            <a:extLst>
              <a:ext uri="{FF2B5EF4-FFF2-40B4-BE49-F238E27FC236}">
                <a16:creationId xmlns:a16="http://schemas.microsoft.com/office/drawing/2014/main" id="{B934C8F1-0CC3-F107-E068-2633B626D02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6059585" y="5939756"/>
            <a:ext cx="301752" cy="301752"/>
          </a:xfrm>
          <a:prstGeom prst="rect">
            <a:avLst/>
          </a:prstGeom>
        </p:spPr>
      </p:pic>
    </p:spTree>
    <p:extLst>
      <p:ext uri="{BB962C8B-B14F-4D97-AF65-F5344CB8AC3E}">
        <p14:creationId xmlns:p14="http://schemas.microsoft.com/office/powerpoint/2010/main" val="2126237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002116EB-FB46-0B0F-D785-111A6371D08C}"/>
              </a:ext>
            </a:extLst>
          </p:cNvPr>
          <p:cNvPicPr>
            <a:picLocks noChangeAspect="1"/>
          </p:cNvPicPr>
          <p:nvPr/>
        </p:nvPicPr>
        <p:blipFill rotWithShape="1">
          <a:blip r:embed="rId2"/>
          <a:srcRect t="3953"/>
          <a:stretch/>
        </p:blipFill>
        <p:spPr>
          <a:xfrm>
            <a:off x="3890010" y="190830"/>
            <a:ext cx="5253990" cy="4636439"/>
          </a:xfrm>
          <a:prstGeom prst="rect">
            <a:avLst/>
          </a:prstGeom>
        </p:spPr>
      </p:pic>
      <p:pic>
        <p:nvPicPr>
          <p:cNvPr id="16" name="図 15">
            <a:extLst>
              <a:ext uri="{FF2B5EF4-FFF2-40B4-BE49-F238E27FC236}">
                <a16:creationId xmlns:a16="http://schemas.microsoft.com/office/drawing/2014/main" id="{0193C1B6-976B-B66B-4FFD-4D6E0772F8EF}"/>
              </a:ext>
            </a:extLst>
          </p:cNvPr>
          <p:cNvPicPr>
            <a:picLocks noChangeAspect="1"/>
          </p:cNvPicPr>
          <p:nvPr/>
        </p:nvPicPr>
        <p:blipFill>
          <a:blip r:embed="rId3"/>
          <a:stretch>
            <a:fillRect/>
          </a:stretch>
        </p:blipFill>
        <p:spPr>
          <a:xfrm>
            <a:off x="5963602" y="4044315"/>
            <a:ext cx="3180398" cy="2813685"/>
          </a:xfrm>
          <a:prstGeom prst="rect">
            <a:avLst/>
          </a:prstGeom>
        </p:spPr>
      </p:pic>
      <p:pic>
        <p:nvPicPr>
          <p:cNvPr id="3" name="図 2">
            <a:extLst>
              <a:ext uri="{FF2B5EF4-FFF2-40B4-BE49-F238E27FC236}">
                <a16:creationId xmlns:a16="http://schemas.microsoft.com/office/drawing/2014/main" id="{527841C2-B0C8-96C0-1BBB-5ED58D20A6DE}"/>
              </a:ext>
            </a:extLst>
          </p:cNvPr>
          <p:cNvPicPr>
            <a:picLocks noChangeAspect="1"/>
          </p:cNvPicPr>
          <p:nvPr/>
        </p:nvPicPr>
        <p:blipFill>
          <a:blip r:embed="rId4"/>
          <a:stretch>
            <a:fillRect/>
          </a:stretch>
        </p:blipFill>
        <p:spPr>
          <a:xfrm>
            <a:off x="0" y="2690813"/>
            <a:ext cx="5994083" cy="4167187"/>
          </a:xfrm>
          <a:prstGeom prst="rect">
            <a:avLst/>
          </a:prstGeom>
        </p:spPr>
      </p:pic>
      <p:pic>
        <p:nvPicPr>
          <p:cNvPr id="2" name="グラフィックス 1" descr="カーソル 単色塗りつぶし">
            <a:extLst>
              <a:ext uri="{FF2B5EF4-FFF2-40B4-BE49-F238E27FC236}">
                <a16:creationId xmlns:a16="http://schemas.microsoft.com/office/drawing/2014/main" id="{9178D337-13AF-330A-9BFA-D2C98AFB296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60000">
            <a:off x="5615760" y="1035688"/>
            <a:ext cx="301752" cy="301752"/>
          </a:xfrm>
          <a:prstGeom prst="rect">
            <a:avLst/>
          </a:prstGeom>
        </p:spPr>
      </p:pic>
      <p:pic>
        <p:nvPicPr>
          <p:cNvPr id="4" name="グラフィックス 3" descr="カーソル 単色塗りつぶし">
            <a:extLst>
              <a:ext uri="{FF2B5EF4-FFF2-40B4-BE49-F238E27FC236}">
                <a16:creationId xmlns:a16="http://schemas.microsoft.com/office/drawing/2014/main" id="{8FED5E05-C47D-63BD-DA67-9AB63ED3CA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60000">
            <a:off x="7734846" y="6543036"/>
            <a:ext cx="301752" cy="301752"/>
          </a:xfrm>
          <a:prstGeom prst="rect">
            <a:avLst/>
          </a:prstGeom>
        </p:spPr>
      </p:pic>
      <p:pic>
        <p:nvPicPr>
          <p:cNvPr id="5" name="グラフィックス 4" descr="カーソル 単色塗りつぶし">
            <a:extLst>
              <a:ext uri="{FF2B5EF4-FFF2-40B4-BE49-F238E27FC236}">
                <a16:creationId xmlns:a16="http://schemas.microsoft.com/office/drawing/2014/main" id="{BC7B0B1D-DC23-0008-FB87-94BEFBEB868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340000" flipH="1">
            <a:off x="4820088" y="6543036"/>
            <a:ext cx="301752" cy="301752"/>
          </a:xfrm>
          <a:prstGeom prst="rect">
            <a:avLst/>
          </a:prstGeom>
        </p:spPr>
      </p:pic>
      <p:sp>
        <p:nvSpPr>
          <p:cNvPr id="8" name="矢印: 下カーブ 7">
            <a:extLst>
              <a:ext uri="{FF2B5EF4-FFF2-40B4-BE49-F238E27FC236}">
                <a16:creationId xmlns:a16="http://schemas.microsoft.com/office/drawing/2014/main" id="{0DFFCD86-1629-B2DF-D7C8-C4FEA6FBA059}"/>
              </a:ext>
            </a:extLst>
          </p:cNvPr>
          <p:cNvSpPr/>
          <p:nvPr/>
        </p:nvSpPr>
        <p:spPr>
          <a:xfrm>
            <a:off x="5338861" y="5995219"/>
            <a:ext cx="2233894" cy="3898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schemeClr val="tx1"/>
              </a:solidFill>
            </a:endParaRPr>
          </a:p>
        </p:txBody>
      </p:sp>
      <p:sp>
        <p:nvSpPr>
          <p:cNvPr id="9" name="テキスト ボックス 8">
            <a:extLst>
              <a:ext uri="{FF2B5EF4-FFF2-40B4-BE49-F238E27FC236}">
                <a16:creationId xmlns:a16="http://schemas.microsoft.com/office/drawing/2014/main" id="{D79D00F8-0B85-E855-47A8-B76850358BB9}"/>
              </a:ext>
            </a:extLst>
          </p:cNvPr>
          <p:cNvSpPr txBox="1"/>
          <p:nvPr/>
        </p:nvSpPr>
        <p:spPr>
          <a:xfrm>
            <a:off x="5846667" y="6133275"/>
            <a:ext cx="1008289" cy="251795"/>
          </a:xfrm>
          <a:prstGeom prst="rect">
            <a:avLst/>
          </a:prstGeom>
          <a:solidFill>
            <a:schemeClr val="bg1">
              <a:alpha val="70000"/>
            </a:schemeClr>
          </a:solidFill>
        </p:spPr>
        <p:txBody>
          <a:bodyPr wrap="none" lIns="0" tIns="36000" rIns="0" bIns="0" rtlCol="0">
            <a:spAutoFit/>
          </a:bodyPr>
          <a:lstStyle>
            <a:defPPr>
              <a:defRPr lang="en-US"/>
            </a:defPPr>
            <a:lvl1pPr>
              <a:defRPr kumimoji="1" sz="1400">
                <a:latin typeface="+mj-ea"/>
                <a:ea typeface="+mj-ea"/>
              </a:defRPr>
            </a:lvl1pPr>
          </a:lstStyle>
          <a:p>
            <a:r>
              <a:rPr lang="en-US" altLang="ja-JP" dirty="0"/>
              <a:t>Set, and Fit</a:t>
            </a:r>
          </a:p>
        </p:txBody>
      </p:sp>
      <p:sp>
        <p:nvSpPr>
          <p:cNvPr id="12" name="テキスト ボックス 11">
            <a:extLst>
              <a:ext uri="{FF2B5EF4-FFF2-40B4-BE49-F238E27FC236}">
                <a16:creationId xmlns:a16="http://schemas.microsoft.com/office/drawing/2014/main" id="{F175D333-2F06-8096-82BE-D4589F772C40}"/>
              </a:ext>
            </a:extLst>
          </p:cNvPr>
          <p:cNvSpPr txBox="1"/>
          <p:nvPr/>
        </p:nvSpPr>
        <p:spPr>
          <a:xfrm>
            <a:off x="5943861" y="907675"/>
            <a:ext cx="415498" cy="369332"/>
          </a:xfrm>
          <a:prstGeom prst="rect">
            <a:avLst/>
          </a:prstGeom>
          <a:solidFill>
            <a:schemeClr val="bg1"/>
          </a:solidFill>
        </p:spPr>
        <p:txBody>
          <a:bodyPr wrap="none" rtlCol="0">
            <a:spAutoFit/>
          </a:bodyPr>
          <a:lstStyle/>
          <a:p>
            <a:r>
              <a:rPr kumimoji="1" lang="ja-JP" altLang="en-US" dirty="0"/>
              <a:t>①</a:t>
            </a:r>
          </a:p>
        </p:txBody>
      </p:sp>
      <p:sp>
        <p:nvSpPr>
          <p:cNvPr id="14" name="テキスト ボックス 13">
            <a:extLst>
              <a:ext uri="{FF2B5EF4-FFF2-40B4-BE49-F238E27FC236}">
                <a16:creationId xmlns:a16="http://schemas.microsoft.com/office/drawing/2014/main" id="{76340D96-C9B1-B0DD-7496-A11587071108}"/>
              </a:ext>
            </a:extLst>
          </p:cNvPr>
          <p:cNvSpPr txBox="1"/>
          <p:nvPr/>
        </p:nvSpPr>
        <p:spPr>
          <a:xfrm>
            <a:off x="4892736" y="6133275"/>
            <a:ext cx="415498" cy="369332"/>
          </a:xfrm>
          <a:prstGeom prst="rect">
            <a:avLst/>
          </a:prstGeom>
          <a:solidFill>
            <a:schemeClr val="bg1"/>
          </a:solidFill>
        </p:spPr>
        <p:txBody>
          <a:bodyPr wrap="none" rtlCol="0">
            <a:spAutoFit/>
          </a:bodyPr>
          <a:lstStyle>
            <a:defPPr>
              <a:defRPr lang="en-US"/>
            </a:defPPr>
            <a:lvl1pPr>
              <a:defRPr kumimoji="1"/>
            </a:lvl1pPr>
          </a:lstStyle>
          <a:p>
            <a:r>
              <a:rPr lang="ja-JP" altLang="en-US" dirty="0"/>
              <a:t>②</a:t>
            </a:r>
          </a:p>
        </p:txBody>
      </p:sp>
      <p:sp>
        <p:nvSpPr>
          <p:cNvPr id="15" name="テキスト ボックス 14">
            <a:extLst>
              <a:ext uri="{FF2B5EF4-FFF2-40B4-BE49-F238E27FC236}">
                <a16:creationId xmlns:a16="http://schemas.microsoft.com/office/drawing/2014/main" id="{E81B70FC-E25E-2975-2BFA-2163B41DDB67}"/>
              </a:ext>
            </a:extLst>
          </p:cNvPr>
          <p:cNvSpPr txBox="1"/>
          <p:nvPr/>
        </p:nvSpPr>
        <p:spPr>
          <a:xfrm>
            <a:off x="7625393" y="6132172"/>
            <a:ext cx="415498" cy="369332"/>
          </a:xfrm>
          <a:prstGeom prst="rect">
            <a:avLst/>
          </a:prstGeom>
          <a:solidFill>
            <a:schemeClr val="bg1"/>
          </a:solidFill>
        </p:spPr>
        <p:txBody>
          <a:bodyPr wrap="none" rtlCol="0">
            <a:spAutoFit/>
          </a:bodyPr>
          <a:lstStyle>
            <a:defPPr>
              <a:defRPr lang="en-US"/>
            </a:defPPr>
            <a:lvl1pPr>
              <a:defRPr kumimoji="1"/>
            </a:lvl1pPr>
          </a:lstStyle>
          <a:p>
            <a:r>
              <a:rPr lang="ja-JP" altLang="en-US" dirty="0"/>
              <a:t>③</a:t>
            </a:r>
          </a:p>
        </p:txBody>
      </p:sp>
      <p:sp>
        <p:nvSpPr>
          <p:cNvPr id="17" name="テキスト ボックス 16">
            <a:extLst>
              <a:ext uri="{FF2B5EF4-FFF2-40B4-BE49-F238E27FC236}">
                <a16:creationId xmlns:a16="http://schemas.microsoft.com/office/drawing/2014/main" id="{D0445D70-1ECA-7EA8-1EE9-526596FA657F}"/>
              </a:ext>
            </a:extLst>
          </p:cNvPr>
          <p:cNvSpPr txBox="1"/>
          <p:nvPr/>
        </p:nvSpPr>
        <p:spPr>
          <a:xfrm>
            <a:off x="0" y="53509"/>
            <a:ext cx="4284000" cy="1477328"/>
          </a:xfrm>
          <a:prstGeom prst="rect">
            <a:avLst/>
          </a:prstGeom>
          <a:solidFill>
            <a:schemeClr val="bg1">
              <a:alpha val="70000"/>
            </a:schemeClr>
          </a:solidFill>
        </p:spPr>
        <p:txBody>
          <a:bodyPr wrap="square" rtlCol="0">
            <a:spAutoFit/>
          </a:bodyPr>
          <a:lstStyle/>
          <a:p>
            <a:r>
              <a:rPr kumimoji="1" lang="en-US" altLang="ja-JP" dirty="0"/>
              <a:t>By selecting "Load Initial Parameter" from the File menu of the RITS panel, the Windows Explorer screen will appear. Select “</a:t>
            </a:r>
            <a:r>
              <a:rPr kumimoji="1" lang="en-US" altLang="ja-JP" dirty="0" err="1"/>
              <a:t>Tadahiro_RITS.inp</a:t>
            </a:r>
            <a:r>
              <a:rPr kumimoji="1" lang="en-US" altLang="ja-JP" dirty="0"/>
              <a:t>” from the “RITS2data” folder.</a:t>
            </a:r>
          </a:p>
        </p:txBody>
      </p:sp>
      <p:sp>
        <p:nvSpPr>
          <p:cNvPr id="18" name="テキスト ボックス 17">
            <a:extLst>
              <a:ext uri="{FF2B5EF4-FFF2-40B4-BE49-F238E27FC236}">
                <a16:creationId xmlns:a16="http://schemas.microsoft.com/office/drawing/2014/main" id="{90BA3591-5094-C629-DF76-66AE23F73832}"/>
              </a:ext>
            </a:extLst>
          </p:cNvPr>
          <p:cNvSpPr txBox="1"/>
          <p:nvPr/>
        </p:nvSpPr>
        <p:spPr>
          <a:xfrm>
            <a:off x="0" y="1490405"/>
            <a:ext cx="5904000" cy="1200329"/>
          </a:xfrm>
          <a:prstGeom prst="rect">
            <a:avLst/>
          </a:prstGeom>
          <a:solidFill>
            <a:schemeClr val="bg1">
              <a:alpha val="70000"/>
            </a:schemeClr>
          </a:solidFill>
        </p:spPr>
        <p:txBody>
          <a:bodyPr wrap="square" rtlCol="0">
            <a:spAutoFit/>
          </a:bodyPr>
          <a:lstStyle/>
          <a:p>
            <a:r>
              <a:rPr kumimoji="1" lang="en-US" altLang="ja-JP" dirty="0"/>
              <a:t>Select RITS2 Fit from the Exec(</a:t>
            </a:r>
            <a:r>
              <a:rPr kumimoji="1" lang="en-US" altLang="ja-JP" u="sng" dirty="0"/>
              <a:t>X</a:t>
            </a:r>
            <a:r>
              <a:rPr kumimoji="1" lang="en-US" altLang="ja-JP" dirty="0"/>
              <a:t>) menu on the main screen, and the RITS2 Fit panel will appear.</a:t>
            </a:r>
          </a:p>
          <a:p>
            <a:r>
              <a:rPr kumimoji="1" lang="en-US" altLang="ja-JP" dirty="0"/>
              <a:t>If you did not forget to press the "Set" button on the EDGE panel, press the "Fit" button on the EDGE Fit panel.</a:t>
            </a:r>
          </a:p>
        </p:txBody>
      </p:sp>
    </p:spTree>
    <p:extLst>
      <p:ext uri="{BB962C8B-B14F-4D97-AF65-F5344CB8AC3E}">
        <p14:creationId xmlns:p14="http://schemas.microsoft.com/office/powerpoint/2010/main" val="620594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C6D2F7F-A054-D3F4-9334-DFAB62398599}"/>
              </a:ext>
            </a:extLst>
          </p:cNvPr>
          <p:cNvPicPr>
            <a:picLocks noChangeAspect="1"/>
          </p:cNvPicPr>
          <p:nvPr/>
        </p:nvPicPr>
        <p:blipFill rotWithShape="1">
          <a:blip r:embed="rId2"/>
          <a:srcRect t="3187"/>
          <a:stretch/>
        </p:blipFill>
        <p:spPr>
          <a:xfrm>
            <a:off x="3890010" y="153828"/>
            <a:ext cx="5253990" cy="4673442"/>
          </a:xfrm>
          <a:prstGeom prst="rect">
            <a:avLst/>
          </a:prstGeom>
        </p:spPr>
      </p:pic>
      <p:pic>
        <p:nvPicPr>
          <p:cNvPr id="11" name="図 10">
            <a:extLst>
              <a:ext uri="{FF2B5EF4-FFF2-40B4-BE49-F238E27FC236}">
                <a16:creationId xmlns:a16="http://schemas.microsoft.com/office/drawing/2014/main" id="{BE5DDDC4-65CE-ADBA-9DFC-888B610B74CB}"/>
              </a:ext>
            </a:extLst>
          </p:cNvPr>
          <p:cNvPicPr>
            <a:picLocks noChangeAspect="1"/>
          </p:cNvPicPr>
          <p:nvPr/>
        </p:nvPicPr>
        <p:blipFill rotWithShape="1">
          <a:blip r:embed="rId3"/>
          <a:srcRect l="-1" t="-2" r="26180" b="49087"/>
          <a:stretch/>
        </p:blipFill>
        <p:spPr>
          <a:xfrm>
            <a:off x="0" y="3096000"/>
            <a:ext cx="6075000" cy="2619000"/>
          </a:xfrm>
          <a:prstGeom prst="rect">
            <a:avLst/>
          </a:prstGeom>
        </p:spPr>
      </p:pic>
      <p:pic>
        <p:nvPicPr>
          <p:cNvPr id="9" name="図 8">
            <a:extLst>
              <a:ext uri="{FF2B5EF4-FFF2-40B4-BE49-F238E27FC236}">
                <a16:creationId xmlns:a16="http://schemas.microsoft.com/office/drawing/2014/main" id="{CB306277-AEF6-E6B1-D1C9-FF4E3BEE2967}"/>
              </a:ext>
            </a:extLst>
          </p:cNvPr>
          <p:cNvPicPr>
            <a:picLocks noChangeAspect="1"/>
          </p:cNvPicPr>
          <p:nvPr/>
        </p:nvPicPr>
        <p:blipFill>
          <a:blip r:embed="rId4"/>
          <a:stretch>
            <a:fillRect/>
          </a:stretch>
        </p:blipFill>
        <p:spPr>
          <a:xfrm>
            <a:off x="5963602" y="3890487"/>
            <a:ext cx="3180398" cy="2813685"/>
          </a:xfrm>
          <a:prstGeom prst="rect">
            <a:avLst/>
          </a:prstGeom>
        </p:spPr>
      </p:pic>
      <p:sp>
        <p:nvSpPr>
          <p:cNvPr id="8" name="テキスト ボックス 7">
            <a:extLst>
              <a:ext uri="{FF2B5EF4-FFF2-40B4-BE49-F238E27FC236}">
                <a16:creationId xmlns:a16="http://schemas.microsoft.com/office/drawing/2014/main" id="{0CC81D2E-6C2C-C0AF-E7AE-9C3F95BFDF76}"/>
              </a:ext>
            </a:extLst>
          </p:cNvPr>
          <p:cNvSpPr txBox="1"/>
          <p:nvPr/>
        </p:nvSpPr>
        <p:spPr>
          <a:xfrm>
            <a:off x="6718754" y="4080004"/>
            <a:ext cx="2088000" cy="369332"/>
          </a:xfrm>
          <a:prstGeom prst="rect">
            <a:avLst/>
          </a:prstGeom>
          <a:noFill/>
        </p:spPr>
        <p:txBody>
          <a:bodyPr wrap="square" lIns="0" tIns="0" rIns="0" bIns="0" rtlCol="0">
            <a:spAutoFit/>
          </a:bodyPr>
          <a:lstStyle/>
          <a:p>
            <a:r>
              <a:rPr kumimoji="1" lang="en-US" altLang="ja-JP" sz="1200" dirty="0"/>
              <a:t>The progress of the calculation will be displayed.</a:t>
            </a:r>
          </a:p>
        </p:txBody>
      </p:sp>
      <p:sp>
        <p:nvSpPr>
          <p:cNvPr id="37" name="テキスト ボックス 36">
            <a:extLst>
              <a:ext uri="{FF2B5EF4-FFF2-40B4-BE49-F238E27FC236}">
                <a16:creationId xmlns:a16="http://schemas.microsoft.com/office/drawing/2014/main" id="{C36526A4-1C6E-18C8-AF4C-2E8FA2E51964}"/>
              </a:ext>
            </a:extLst>
          </p:cNvPr>
          <p:cNvSpPr txBox="1"/>
          <p:nvPr/>
        </p:nvSpPr>
        <p:spPr>
          <a:xfrm>
            <a:off x="858038" y="2871932"/>
            <a:ext cx="1699183" cy="188846"/>
          </a:xfrm>
          <a:prstGeom prst="rect">
            <a:avLst/>
          </a:prstGeom>
          <a:solidFill>
            <a:schemeClr val="bg1">
              <a:alpha val="70000"/>
            </a:schemeClr>
          </a:solidFill>
        </p:spPr>
        <p:txBody>
          <a:bodyPr wrap="none" lIns="0" tIns="27000" rIns="0" bIns="0" rtlCol="0">
            <a:spAutoFit/>
          </a:bodyPr>
          <a:lstStyle/>
          <a:p>
            <a:r>
              <a:rPr kumimoji="1" lang="en-US" altLang="ja-JP" sz="1050" dirty="0"/>
              <a:t>Example of Result parameter</a:t>
            </a:r>
          </a:p>
        </p:txBody>
      </p:sp>
      <p:sp>
        <p:nvSpPr>
          <p:cNvPr id="40" name="テキスト ボックス 39">
            <a:extLst>
              <a:ext uri="{FF2B5EF4-FFF2-40B4-BE49-F238E27FC236}">
                <a16:creationId xmlns:a16="http://schemas.microsoft.com/office/drawing/2014/main" id="{98AE72E6-BB60-95A9-4674-10D6D7BB6A1F}"/>
              </a:ext>
            </a:extLst>
          </p:cNvPr>
          <p:cNvSpPr txBox="1"/>
          <p:nvPr/>
        </p:nvSpPr>
        <p:spPr>
          <a:xfrm>
            <a:off x="496453" y="5620079"/>
            <a:ext cx="4457952" cy="188846"/>
          </a:xfrm>
          <a:prstGeom prst="rect">
            <a:avLst/>
          </a:prstGeom>
          <a:solidFill>
            <a:schemeClr val="bg1">
              <a:alpha val="70000"/>
            </a:schemeClr>
          </a:solidFill>
        </p:spPr>
        <p:txBody>
          <a:bodyPr wrap="none" lIns="0" tIns="27000" rIns="0" bIns="0" rtlCol="0">
            <a:spAutoFit/>
          </a:bodyPr>
          <a:lstStyle/>
          <a:p>
            <a:r>
              <a:rPr kumimoji="1" lang="el-GR" altLang="ja-JP" sz="1050" dirty="0"/>
              <a:t>σ</a:t>
            </a:r>
            <a:r>
              <a:rPr kumimoji="1" lang="en-US" altLang="ja-JP" sz="1050" dirty="0"/>
              <a:t>t,       a,       sigma1,  r,         s,        </a:t>
            </a:r>
            <a:r>
              <a:rPr kumimoji="1" lang="el-GR" altLang="ja-JP" sz="1050" dirty="0"/>
              <a:t>σ</a:t>
            </a:r>
            <a:r>
              <a:rPr kumimoji="1" lang="en-US" altLang="ja-JP" sz="1050" dirty="0" err="1"/>
              <a:t>t_err</a:t>
            </a:r>
            <a:r>
              <a:rPr kumimoji="1" lang="en-US" altLang="ja-JP" sz="1050" dirty="0"/>
              <a:t>, </a:t>
            </a:r>
            <a:r>
              <a:rPr kumimoji="1" lang="en-US" altLang="ja-JP" sz="1050" dirty="0" err="1"/>
              <a:t>a_err</a:t>
            </a:r>
            <a:r>
              <a:rPr kumimoji="1" lang="en-US" altLang="ja-JP" sz="1050" dirty="0"/>
              <a:t>, sigma1_err, </a:t>
            </a:r>
            <a:r>
              <a:rPr kumimoji="1" lang="en-US" altLang="ja-JP" sz="1050" dirty="0" err="1"/>
              <a:t>r_err</a:t>
            </a:r>
            <a:r>
              <a:rPr kumimoji="1" lang="en-US" altLang="ja-JP" sz="1050" dirty="0"/>
              <a:t>,  </a:t>
            </a:r>
            <a:r>
              <a:rPr kumimoji="1" lang="en-US" altLang="ja-JP" sz="1050" dirty="0" err="1"/>
              <a:t>s_err</a:t>
            </a:r>
            <a:r>
              <a:rPr kumimoji="1" lang="en-US" altLang="ja-JP" sz="1050" dirty="0"/>
              <a:t>,   </a:t>
            </a:r>
            <a:r>
              <a:rPr kumimoji="1" lang="el-GR" altLang="ja-JP" sz="1050" dirty="0"/>
              <a:t>χ</a:t>
            </a:r>
            <a:r>
              <a:rPr kumimoji="1" lang="en-US" altLang="ja-JP" sz="1050" baseline="30000" dirty="0"/>
              <a:t>2</a:t>
            </a:r>
            <a:endParaRPr kumimoji="1" lang="en-US" altLang="ja-JP" sz="1050" dirty="0"/>
          </a:p>
        </p:txBody>
      </p:sp>
      <p:sp>
        <p:nvSpPr>
          <p:cNvPr id="14" name="テキスト ボックス 13">
            <a:extLst>
              <a:ext uri="{FF2B5EF4-FFF2-40B4-BE49-F238E27FC236}">
                <a16:creationId xmlns:a16="http://schemas.microsoft.com/office/drawing/2014/main" id="{42CC46C3-7E9B-D696-FD1D-5C52B27BAE2C}"/>
              </a:ext>
            </a:extLst>
          </p:cNvPr>
          <p:cNvSpPr txBox="1"/>
          <p:nvPr/>
        </p:nvSpPr>
        <p:spPr>
          <a:xfrm>
            <a:off x="5217796" y="3515002"/>
            <a:ext cx="394339" cy="138499"/>
          </a:xfrm>
          <a:prstGeom prst="rect">
            <a:avLst/>
          </a:prstGeom>
          <a:solidFill>
            <a:schemeClr val="bg1">
              <a:alpha val="70000"/>
            </a:schemeClr>
          </a:solidFill>
        </p:spPr>
        <p:txBody>
          <a:bodyPr wrap="none" lIns="0" tIns="0" rIns="0" bIns="0" rtlCol="0">
            <a:spAutoFit/>
          </a:bodyPr>
          <a:lstStyle/>
          <a:p>
            <a:r>
              <a:rPr kumimoji="1" lang="en-US" altLang="ja-JP" sz="900" dirty="0"/>
              <a:t>masked</a:t>
            </a:r>
          </a:p>
        </p:txBody>
      </p:sp>
      <p:sp>
        <p:nvSpPr>
          <p:cNvPr id="15" name="テキスト ボックス 14">
            <a:extLst>
              <a:ext uri="{FF2B5EF4-FFF2-40B4-BE49-F238E27FC236}">
                <a16:creationId xmlns:a16="http://schemas.microsoft.com/office/drawing/2014/main" id="{C0EAB00B-A762-EA41-2EEB-51E825081364}"/>
              </a:ext>
            </a:extLst>
          </p:cNvPr>
          <p:cNvSpPr txBox="1"/>
          <p:nvPr/>
        </p:nvSpPr>
        <p:spPr>
          <a:xfrm>
            <a:off x="5217796" y="5264944"/>
            <a:ext cx="394339" cy="138499"/>
          </a:xfrm>
          <a:prstGeom prst="rect">
            <a:avLst/>
          </a:prstGeom>
          <a:solidFill>
            <a:schemeClr val="bg1">
              <a:alpha val="70000"/>
            </a:schemeClr>
          </a:solidFill>
        </p:spPr>
        <p:txBody>
          <a:bodyPr wrap="none" lIns="0" tIns="0" rIns="0" bIns="0" rtlCol="0">
            <a:spAutoFit/>
          </a:bodyPr>
          <a:lstStyle/>
          <a:p>
            <a:r>
              <a:rPr kumimoji="1" lang="en-US" altLang="ja-JP" sz="900" dirty="0"/>
              <a:t>masked</a:t>
            </a:r>
          </a:p>
        </p:txBody>
      </p:sp>
      <p:sp>
        <p:nvSpPr>
          <p:cNvPr id="16" name="右中かっこ 15">
            <a:extLst>
              <a:ext uri="{FF2B5EF4-FFF2-40B4-BE49-F238E27FC236}">
                <a16:creationId xmlns:a16="http://schemas.microsoft.com/office/drawing/2014/main" id="{4791E5E4-F12B-6D87-E37E-D877479F08F5}"/>
              </a:ext>
            </a:extLst>
          </p:cNvPr>
          <p:cNvSpPr/>
          <p:nvPr/>
        </p:nvSpPr>
        <p:spPr>
          <a:xfrm>
            <a:off x="5051008" y="5114913"/>
            <a:ext cx="135000" cy="459000"/>
          </a:xfrm>
          <a:prstGeom prst="rightBrace">
            <a:avLst/>
          </a:prstGeom>
          <a:no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350"/>
          </a:p>
        </p:txBody>
      </p:sp>
      <p:cxnSp>
        <p:nvCxnSpPr>
          <p:cNvPr id="17" name="直線矢印コネクタ 16">
            <a:extLst>
              <a:ext uri="{FF2B5EF4-FFF2-40B4-BE49-F238E27FC236}">
                <a16:creationId xmlns:a16="http://schemas.microsoft.com/office/drawing/2014/main" id="{7CC95544-E015-80D7-6309-305AADF6BF50}"/>
              </a:ext>
            </a:extLst>
          </p:cNvPr>
          <p:cNvCxnSpPr>
            <a:cxnSpLocks/>
          </p:cNvCxnSpPr>
          <p:nvPr/>
        </p:nvCxnSpPr>
        <p:spPr>
          <a:xfrm flipH="1">
            <a:off x="4978839" y="3585793"/>
            <a:ext cx="216000" cy="0"/>
          </a:xfrm>
          <a:prstGeom prst="straightConnector1">
            <a:avLst/>
          </a:prstGeom>
          <a:noFill/>
          <a:ln w="19050">
            <a:solidFill>
              <a:schemeClr val="bg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A7DEAD66-5A5A-DA87-7E58-9A9A3172FC86}"/>
              </a:ext>
            </a:extLst>
          </p:cNvPr>
          <p:cNvSpPr txBox="1"/>
          <p:nvPr/>
        </p:nvSpPr>
        <p:spPr>
          <a:xfrm>
            <a:off x="93141" y="1467715"/>
            <a:ext cx="3672000" cy="1231106"/>
          </a:xfrm>
          <a:prstGeom prst="rect">
            <a:avLst/>
          </a:prstGeom>
          <a:noFill/>
        </p:spPr>
        <p:txBody>
          <a:bodyPr wrap="square" lIns="0" tIns="0" rIns="0" bIns="0" rtlCol="0">
            <a:spAutoFit/>
          </a:bodyPr>
          <a:lstStyle/>
          <a:p>
            <a:r>
              <a:rPr kumimoji="1" lang="en-US" altLang="ja-JP" sz="1600" dirty="0"/>
              <a:t>The calculation results can be saved with an appropriate file name by selecting "Save Fitting result parameter" in the File menu on the main screen, which will bring up the Windows Explorer screen.</a:t>
            </a:r>
          </a:p>
        </p:txBody>
      </p:sp>
      <p:sp>
        <p:nvSpPr>
          <p:cNvPr id="3" name="テキスト ボックス 2">
            <a:extLst>
              <a:ext uri="{FF2B5EF4-FFF2-40B4-BE49-F238E27FC236}">
                <a16:creationId xmlns:a16="http://schemas.microsoft.com/office/drawing/2014/main" id="{428D99B9-F050-D7EA-4B55-E32B460C5DA5}"/>
              </a:ext>
            </a:extLst>
          </p:cNvPr>
          <p:cNvSpPr txBox="1"/>
          <p:nvPr/>
        </p:nvSpPr>
        <p:spPr>
          <a:xfrm>
            <a:off x="558238" y="143624"/>
            <a:ext cx="2664000" cy="738664"/>
          </a:xfrm>
          <a:prstGeom prst="rect">
            <a:avLst/>
          </a:prstGeom>
          <a:solidFill>
            <a:schemeClr val="bg1">
              <a:alpha val="70000"/>
            </a:schemeClr>
          </a:solidFill>
        </p:spPr>
        <p:txBody>
          <a:bodyPr wrap="square" lIns="0" tIns="0" rIns="0" bIns="0" rtlCol="0">
            <a:spAutoFit/>
          </a:bodyPr>
          <a:lstStyle/>
          <a:p>
            <a:r>
              <a:rPr kumimoji="1" lang="en-US" altLang="ja-JP" sz="1600" dirty="0"/>
              <a:t>If you select “Save Fitting result data”, you can save the displayed fitting data as text.</a:t>
            </a:r>
          </a:p>
        </p:txBody>
      </p:sp>
      <p:cxnSp>
        <p:nvCxnSpPr>
          <p:cNvPr id="4" name="直線矢印コネクタ 3">
            <a:extLst>
              <a:ext uri="{FF2B5EF4-FFF2-40B4-BE49-F238E27FC236}">
                <a16:creationId xmlns:a16="http://schemas.microsoft.com/office/drawing/2014/main" id="{76E1B757-49B5-6521-BD41-B3C6A0434FED}"/>
              </a:ext>
            </a:extLst>
          </p:cNvPr>
          <p:cNvCxnSpPr>
            <a:cxnSpLocks/>
          </p:cNvCxnSpPr>
          <p:nvPr/>
        </p:nvCxnSpPr>
        <p:spPr>
          <a:xfrm>
            <a:off x="3222885" y="592111"/>
            <a:ext cx="839449" cy="18000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 name="直線矢印コネクタ 5">
            <a:extLst>
              <a:ext uri="{FF2B5EF4-FFF2-40B4-BE49-F238E27FC236}">
                <a16:creationId xmlns:a16="http://schemas.microsoft.com/office/drawing/2014/main" id="{8DAC129C-FEAA-C87E-8939-1B54A264B58A}"/>
              </a:ext>
            </a:extLst>
          </p:cNvPr>
          <p:cNvCxnSpPr>
            <a:cxnSpLocks/>
          </p:cNvCxnSpPr>
          <p:nvPr/>
        </p:nvCxnSpPr>
        <p:spPr>
          <a:xfrm flipV="1">
            <a:off x="3496828" y="981856"/>
            <a:ext cx="565506" cy="876924"/>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518F5369-BF70-405B-6C41-63B7C14BDDC7}"/>
              </a:ext>
            </a:extLst>
          </p:cNvPr>
          <p:cNvCxnSpPr>
            <a:cxnSpLocks/>
          </p:cNvCxnSpPr>
          <p:nvPr/>
        </p:nvCxnSpPr>
        <p:spPr>
          <a:xfrm flipH="1">
            <a:off x="2386013" y="2680642"/>
            <a:ext cx="321469" cy="284015"/>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1409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22B7C77B-94FF-18AF-B0C0-24EDEA4B8C65}"/>
              </a:ext>
            </a:extLst>
          </p:cNvPr>
          <p:cNvPicPr>
            <a:picLocks noChangeAspect="1"/>
          </p:cNvPicPr>
          <p:nvPr/>
        </p:nvPicPr>
        <p:blipFill>
          <a:blip r:embed="rId2"/>
          <a:stretch>
            <a:fillRect/>
          </a:stretch>
        </p:blipFill>
        <p:spPr>
          <a:xfrm>
            <a:off x="457200" y="857250"/>
            <a:ext cx="8229600" cy="5143500"/>
          </a:xfrm>
          <a:prstGeom prst="rect">
            <a:avLst/>
          </a:prstGeom>
        </p:spPr>
      </p:pic>
      <p:sp>
        <p:nvSpPr>
          <p:cNvPr id="4" name="テキスト ボックス 3">
            <a:extLst>
              <a:ext uri="{FF2B5EF4-FFF2-40B4-BE49-F238E27FC236}">
                <a16:creationId xmlns:a16="http://schemas.microsoft.com/office/drawing/2014/main" id="{470B7195-D149-3DA8-B039-3E49A2B4CEBC}"/>
              </a:ext>
            </a:extLst>
          </p:cNvPr>
          <p:cNvSpPr txBox="1"/>
          <p:nvPr/>
        </p:nvSpPr>
        <p:spPr>
          <a:xfrm>
            <a:off x="2754000" y="1384264"/>
            <a:ext cx="120226" cy="188846"/>
          </a:xfrm>
          <a:prstGeom prst="rect">
            <a:avLst/>
          </a:prstGeom>
          <a:solidFill>
            <a:schemeClr val="bg1">
              <a:alpha val="70000"/>
            </a:schemeClr>
          </a:solidFill>
        </p:spPr>
        <p:txBody>
          <a:bodyPr wrap="none" lIns="0" tIns="27000" rIns="0" bIns="0" rtlCol="0">
            <a:spAutoFit/>
          </a:bodyPr>
          <a:lstStyle/>
          <a:p>
            <a:r>
              <a:rPr kumimoji="1" lang="el-GR" altLang="ja-JP" sz="1050" dirty="0"/>
              <a:t>χ</a:t>
            </a:r>
            <a:r>
              <a:rPr kumimoji="1" lang="en-US" altLang="ja-JP" sz="1050" baseline="30000" dirty="0"/>
              <a:t>2</a:t>
            </a:r>
          </a:p>
        </p:txBody>
      </p:sp>
      <p:sp>
        <p:nvSpPr>
          <p:cNvPr id="5" name="テキスト ボックス 4">
            <a:extLst>
              <a:ext uri="{FF2B5EF4-FFF2-40B4-BE49-F238E27FC236}">
                <a16:creationId xmlns:a16="http://schemas.microsoft.com/office/drawing/2014/main" id="{7778894B-4A0F-69FD-E0B5-3475D0B9EEE4}"/>
              </a:ext>
            </a:extLst>
          </p:cNvPr>
          <p:cNvSpPr txBox="1"/>
          <p:nvPr/>
        </p:nvSpPr>
        <p:spPr>
          <a:xfrm>
            <a:off x="5535000" y="1384264"/>
            <a:ext cx="57708" cy="188846"/>
          </a:xfrm>
          <a:prstGeom prst="rect">
            <a:avLst/>
          </a:prstGeom>
          <a:solidFill>
            <a:schemeClr val="bg1">
              <a:alpha val="70000"/>
            </a:schemeClr>
          </a:solidFill>
        </p:spPr>
        <p:txBody>
          <a:bodyPr wrap="none" lIns="0" tIns="27000" rIns="0" bIns="0" rtlCol="0">
            <a:spAutoFit/>
          </a:bodyPr>
          <a:lstStyle/>
          <a:p>
            <a:r>
              <a:rPr kumimoji="1" lang="en-US" altLang="ja-JP" sz="1050" dirty="0"/>
              <a:t>s</a:t>
            </a:r>
          </a:p>
        </p:txBody>
      </p:sp>
      <p:sp>
        <p:nvSpPr>
          <p:cNvPr id="7" name="テキスト ボックス 6">
            <a:extLst>
              <a:ext uri="{FF2B5EF4-FFF2-40B4-BE49-F238E27FC236}">
                <a16:creationId xmlns:a16="http://schemas.microsoft.com/office/drawing/2014/main" id="{E47FA977-6DBB-213F-4442-B3FEC84455A3}"/>
              </a:ext>
            </a:extLst>
          </p:cNvPr>
          <p:cNvSpPr txBox="1"/>
          <p:nvPr/>
        </p:nvSpPr>
        <p:spPr>
          <a:xfrm>
            <a:off x="8208000" y="3240154"/>
            <a:ext cx="123432" cy="188846"/>
          </a:xfrm>
          <a:prstGeom prst="rect">
            <a:avLst/>
          </a:prstGeom>
          <a:solidFill>
            <a:schemeClr val="bg1">
              <a:alpha val="70000"/>
            </a:schemeClr>
          </a:solidFill>
        </p:spPr>
        <p:txBody>
          <a:bodyPr wrap="none" lIns="0" tIns="27000" rIns="0" bIns="0" rtlCol="0">
            <a:spAutoFit/>
          </a:bodyPr>
          <a:lstStyle/>
          <a:p>
            <a:r>
              <a:rPr kumimoji="1" lang="el-GR" altLang="ja-JP" sz="1050" dirty="0"/>
              <a:t>ρ</a:t>
            </a:r>
            <a:r>
              <a:rPr kumimoji="1" lang="en-US" altLang="ja-JP" sz="1050" dirty="0"/>
              <a:t>t</a:t>
            </a:r>
          </a:p>
        </p:txBody>
      </p:sp>
      <p:sp>
        <p:nvSpPr>
          <p:cNvPr id="8" name="テキスト ボックス 7">
            <a:extLst>
              <a:ext uri="{FF2B5EF4-FFF2-40B4-BE49-F238E27FC236}">
                <a16:creationId xmlns:a16="http://schemas.microsoft.com/office/drawing/2014/main" id="{4B2D8B97-5BD1-C57C-1F04-F46C2DB6FEB8}"/>
              </a:ext>
            </a:extLst>
          </p:cNvPr>
          <p:cNvSpPr txBox="1"/>
          <p:nvPr/>
        </p:nvSpPr>
        <p:spPr>
          <a:xfrm>
            <a:off x="5508000" y="3240154"/>
            <a:ext cx="68930" cy="188846"/>
          </a:xfrm>
          <a:prstGeom prst="rect">
            <a:avLst/>
          </a:prstGeom>
          <a:solidFill>
            <a:schemeClr val="bg1">
              <a:alpha val="70000"/>
            </a:schemeClr>
          </a:solidFill>
        </p:spPr>
        <p:txBody>
          <a:bodyPr wrap="none" lIns="0" tIns="27000" rIns="0" bIns="0" rtlCol="0">
            <a:spAutoFit/>
          </a:bodyPr>
          <a:lstStyle/>
          <a:p>
            <a:r>
              <a:rPr kumimoji="1" lang="en-US" altLang="ja-JP" sz="1050" dirty="0"/>
              <a:t>a</a:t>
            </a:r>
          </a:p>
        </p:txBody>
      </p:sp>
      <p:sp>
        <p:nvSpPr>
          <p:cNvPr id="9" name="テキスト ボックス 8">
            <a:extLst>
              <a:ext uri="{FF2B5EF4-FFF2-40B4-BE49-F238E27FC236}">
                <a16:creationId xmlns:a16="http://schemas.microsoft.com/office/drawing/2014/main" id="{8216E056-ACD6-320F-FC9B-A880A5FD237A}"/>
              </a:ext>
            </a:extLst>
          </p:cNvPr>
          <p:cNvSpPr txBox="1"/>
          <p:nvPr/>
        </p:nvSpPr>
        <p:spPr>
          <a:xfrm>
            <a:off x="2592000" y="3240154"/>
            <a:ext cx="424796" cy="188846"/>
          </a:xfrm>
          <a:prstGeom prst="rect">
            <a:avLst/>
          </a:prstGeom>
          <a:solidFill>
            <a:schemeClr val="bg1">
              <a:alpha val="70000"/>
            </a:schemeClr>
          </a:solidFill>
        </p:spPr>
        <p:txBody>
          <a:bodyPr wrap="none" lIns="0" tIns="27000" rIns="0" bIns="0" rtlCol="0">
            <a:spAutoFit/>
          </a:bodyPr>
          <a:lstStyle/>
          <a:p>
            <a:r>
              <a:rPr kumimoji="1" lang="en-US" altLang="ja-JP" sz="1050" dirty="0"/>
              <a:t>sigma1</a:t>
            </a:r>
          </a:p>
        </p:txBody>
      </p:sp>
      <p:sp>
        <p:nvSpPr>
          <p:cNvPr id="10" name="テキスト ボックス 9">
            <a:extLst>
              <a:ext uri="{FF2B5EF4-FFF2-40B4-BE49-F238E27FC236}">
                <a16:creationId xmlns:a16="http://schemas.microsoft.com/office/drawing/2014/main" id="{B42E04C1-B164-C080-F2B3-73AA0D31FE82}"/>
              </a:ext>
            </a:extLst>
          </p:cNvPr>
          <p:cNvSpPr txBox="1"/>
          <p:nvPr/>
        </p:nvSpPr>
        <p:spPr>
          <a:xfrm>
            <a:off x="8235000" y="1384264"/>
            <a:ext cx="46488" cy="188846"/>
          </a:xfrm>
          <a:prstGeom prst="rect">
            <a:avLst/>
          </a:prstGeom>
          <a:solidFill>
            <a:schemeClr val="bg1">
              <a:alpha val="70000"/>
            </a:schemeClr>
          </a:solidFill>
        </p:spPr>
        <p:txBody>
          <a:bodyPr wrap="none" lIns="0" tIns="27000" rIns="0" bIns="0" rtlCol="0">
            <a:spAutoFit/>
          </a:bodyPr>
          <a:lstStyle/>
          <a:p>
            <a:r>
              <a:rPr kumimoji="1" lang="en-US" altLang="ja-JP" sz="1050" dirty="0"/>
              <a:t>r</a:t>
            </a:r>
          </a:p>
        </p:txBody>
      </p:sp>
      <p:sp>
        <p:nvSpPr>
          <p:cNvPr id="11" name="テキスト ボックス 10">
            <a:extLst>
              <a:ext uri="{FF2B5EF4-FFF2-40B4-BE49-F238E27FC236}">
                <a16:creationId xmlns:a16="http://schemas.microsoft.com/office/drawing/2014/main" id="{C2214157-BF98-6BF5-A71F-5A6DBB8AE609}"/>
              </a:ext>
            </a:extLst>
          </p:cNvPr>
          <p:cNvSpPr txBox="1"/>
          <p:nvPr/>
        </p:nvSpPr>
        <p:spPr>
          <a:xfrm>
            <a:off x="4244175" y="5096043"/>
            <a:ext cx="2194512" cy="188846"/>
          </a:xfrm>
          <a:prstGeom prst="rect">
            <a:avLst/>
          </a:prstGeom>
          <a:solidFill>
            <a:schemeClr val="bg1">
              <a:alpha val="70000"/>
            </a:schemeClr>
          </a:solidFill>
        </p:spPr>
        <p:txBody>
          <a:bodyPr wrap="none" lIns="0" tIns="27000" rIns="0" bIns="0" rtlCol="0">
            <a:spAutoFit/>
          </a:bodyPr>
          <a:lstStyle/>
          <a:p>
            <a:r>
              <a:rPr kumimoji="1" lang="en-US" altLang="ja-JP" sz="1050" dirty="0"/>
              <a:t>Plot the Result parameter in Igor Pro.</a:t>
            </a:r>
          </a:p>
        </p:txBody>
      </p:sp>
    </p:spTree>
    <p:extLst>
      <p:ext uri="{BB962C8B-B14F-4D97-AF65-F5344CB8AC3E}">
        <p14:creationId xmlns:p14="http://schemas.microsoft.com/office/powerpoint/2010/main" val="540022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EA911F28-8E1C-4FDF-B4BF-2A9291DBC3C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949885" y="0"/>
            <a:ext cx="5194115" cy="4627245"/>
          </a:xfrm>
          <a:prstGeom prst="rect">
            <a:avLst/>
          </a:prstGeom>
        </p:spPr>
      </p:pic>
      <p:pic>
        <p:nvPicPr>
          <p:cNvPr id="8" name="グラフィックス 7" descr="カーソル 単色塗りつぶし">
            <a:extLst>
              <a:ext uri="{FF2B5EF4-FFF2-40B4-BE49-F238E27FC236}">
                <a16:creationId xmlns:a16="http://schemas.microsoft.com/office/drawing/2014/main" id="{C11CB313-43BB-453C-BEB6-B86098F73C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60000">
            <a:off x="3890518" y="382008"/>
            <a:ext cx="301752" cy="301752"/>
          </a:xfrm>
          <a:prstGeom prst="rect">
            <a:avLst/>
          </a:prstGeom>
        </p:spPr>
      </p:pic>
      <p:sp>
        <p:nvSpPr>
          <p:cNvPr id="3" name="テキスト ボックス 2">
            <a:extLst>
              <a:ext uri="{FF2B5EF4-FFF2-40B4-BE49-F238E27FC236}">
                <a16:creationId xmlns:a16="http://schemas.microsoft.com/office/drawing/2014/main" id="{1EA18A6B-3D8B-41DB-B011-EB112451B7C6}"/>
              </a:ext>
            </a:extLst>
          </p:cNvPr>
          <p:cNvSpPr txBox="1"/>
          <p:nvPr/>
        </p:nvSpPr>
        <p:spPr>
          <a:xfrm>
            <a:off x="0" y="0"/>
            <a:ext cx="3924000" cy="2308324"/>
          </a:xfrm>
          <a:prstGeom prst="rect">
            <a:avLst/>
          </a:prstGeom>
          <a:noFill/>
        </p:spPr>
        <p:txBody>
          <a:bodyPr wrap="square" rtlCol="0">
            <a:spAutoFit/>
          </a:bodyPr>
          <a:lstStyle/>
          <a:p>
            <a:r>
              <a:rPr kumimoji="1" lang="en-US" altLang="ja-JP" dirty="0"/>
              <a:t>As a start, let's load a transmission data from the template folder ‘</a:t>
            </a:r>
            <a:r>
              <a:rPr kumimoji="1" lang="en-US" altLang="ja-JP" dirty="0" err="1"/>
              <a:t>RITS_single_phase</a:t>
            </a:r>
            <a:r>
              <a:rPr kumimoji="1" lang="en-US" altLang="ja-JP" dirty="0"/>
              <a:t>’.</a:t>
            </a:r>
          </a:p>
          <a:p>
            <a:r>
              <a:rPr kumimoji="1" lang="en-US" altLang="ja-JP" dirty="0"/>
              <a:t>Select "Load Data File" from the File menu.</a:t>
            </a:r>
          </a:p>
          <a:p>
            <a:r>
              <a:rPr kumimoji="1" lang="en-US" altLang="ja-JP" dirty="0"/>
              <a:t>The Windows Explorer screen will appear, and select the data file ‘GEM000208_00004.dat’.</a:t>
            </a:r>
            <a:endParaRPr kumimoji="1" lang="ja-JP" altLang="en-US" dirty="0"/>
          </a:p>
        </p:txBody>
      </p:sp>
      <p:pic>
        <p:nvPicPr>
          <p:cNvPr id="13" name="図 12">
            <a:extLst>
              <a:ext uri="{FF2B5EF4-FFF2-40B4-BE49-F238E27FC236}">
                <a16:creationId xmlns:a16="http://schemas.microsoft.com/office/drawing/2014/main" id="{2FD0A54F-9356-49D1-9BB9-491D7FA4E74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33639" y="3502440"/>
            <a:ext cx="5260205" cy="3297359"/>
          </a:xfrm>
          <a:prstGeom prst="rect">
            <a:avLst/>
          </a:prstGeom>
        </p:spPr>
      </p:pic>
      <p:pic>
        <p:nvPicPr>
          <p:cNvPr id="2" name="グラフィックス 1" descr="カーソル 単色塗りつぶし">
            <a:extLst>
              <a:ext uri="{FF2B5EF4-FFF2-40B4-BE49-F238E27FC236}">
                <a16:creationId xmlns:a16="http://schemas.microsoft.com/office/drawing/2014/main" id="{E0E3802F-77A1-132D-7C5D-FA5A0785AA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60000">
            <a:off x="3170248" y="4356382"/>
            <a:ext cx="301752" cy="301752"/>
          </a:xfrm>
          <a:prstGeom prst="rect">
            <a:avLst/>
          </a:prstGeom>
        </p:spPr>
      </p:pic>
    </p:spTree>
    <p:extLst>
      <p:ext uri="{BB962C8B-B14F-4D97-AF65-F5344CB8AC3E}">
        <p14:creationId xmlns:p14="http://schemas.microsoft.com/office/powerpoint/2010/main" val="3458175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4A71E87-D04E-33D0-C2A8-5BEFA7814AA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919947" y="0"/>
            <a:ext cx="5194115" cy="4627245"/>
          </a:xfrm>
          <a:prstGeom prst="rect">
            <a:avLst/>
          </a:prstGeom>
        </p:spPr>
      </p:pic>
      <p:pic>
        <p:nvPicPr>
          <p:cNvPr id="8" name="グラフィックス 7" descr="カーソル 単色塗りつぶし">
            <a:extLst>
              <a:ext uri="{FF2B5EF4-FFF2-40B4-BE49-F238E27FC236}">
                <a16:creationId xmlns:a16="http://schemas.microsoft.com/office/drawing/2014/main" id="{C11CB313-43BB-453C-BEB6-B86098F73C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60000">
            <a:off x="6071882" y="608055"/>
            <a:ext cx="301752" cy="301752"/>
          </a:xfrm>
          <a:prstGeom prst="rect">
            <a:avLst/>
          </a:prstGeom>
        </p:spPr>
      </p:pic>
      <p:sp>
        <p:nvSpPr>
          <p:cNvPr id="3" name="テキスト ボックス 2">
            <a:extLst>
              <a:ext uri="{FF2B5EF4-FFF2-40B4-BE49-F238E27FC236}">
                <a16:creationId xmlns:a16="http://schemas.microsoft.com/office/drawing/2014/main" id="{1EA18A6B-3D8B-41DB-B011-EB112451B7C6}"/>
              </a:ext>
            </a:extLst>
          </p:cNvPr>
          <p:cNvSpPr txBox="1"/>
          <p:nvPr/>
        </p:nvSpPr>
        <p:spPr>
          <a:xfrm>
            <a:off x="0" y="0"/>
            <a:ext cx="4068000" cy="3139321"/>
          </a:xfrm>
          <a:prstGeom prst="rect">
            <a:avLst/>
          </a:prstGeom>
          <a:noFill/>
        </p:spPr>
        <p:txBody>
          <a:bodyPr wrap="square" rtlCol="0">
            <a:spAutoFit/>
          </a:bodyPr>
          <a:lstStyle/>
          <a:p>
            <a:r>
              <a:rPr kumimoji="1" lang="en-US" altLang="ja-JP" dirty="0"/>
              <a:t>After loading the data file for a sample (in this example, GEM000208_00004.dat), the spectrum is displayed as shown in the main screen. The horizontal axis is tof (μs) and the vertical axis is transmittance.</a:t>
            </a:r>
          </a:p>
          <a:p>
            <a:r>
              <a:rPr kumimoji="1" lang="en-US" altLang="ja-JP" dirty="0"/>
              <a:t>The explanation of the Display(</a:t>
            </a:r>
            <a:r>
              <a:rPr kumimoji="1" lang="en-US" altLang="ja-JP" u="sng" dirty="0"/>
              <a:t>D</a:t>
            </a:r>
            <a:r>
              <a:rPr kumimoji="1" lang="en-US" altLang="ja-JP" dirty="0"/>
              <a:t>) menu is omitted.</a:t>
            </a:r>
          </a:p>
          <a:p>
            <a:endParaRPr kumimoji="1" lang="en-US" altLang="ja-JP" dirty="0"/>
          </a:p>
          <a:p>
            <a:r>
              <a:rPr kumimoji="1" lang="en-US" altLang="ja-JP" dirty="0"/>
              <a:t>Next, select Edit RITS Initial parameter from the Edit menu.</a:t>
            </a:r>
          </a:p>
        </p:txBody>
      </p:sp>
    </p:spTree>
    <p:extLst>
      <p:ext uri="{BB962C8B-B14F-4D97-AF65-F5344CB8AC3E}">
        <p14:creationId xmlns:p14="http://schemas.microsoft.com/office/powerpoint/2010/main" val="700053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EB373A9-58A8-AC7B-69CE-80DBA1E9FEB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90010" y="526"/>
            <a:ext cx="5253990" cy="4626193"/>
          </a:xfrm>
          <a:prstGeom prst="rect">
            <a:avLst/>
          </a:prstGeom>
        </p:spPr>
      </p:pic>
      <p:pic>
        <p:nvPicPr>
          <p:cNvPr id="4" name="図 3">
            <a:extLst>
              <a:ext uri="{FF2B5EF4-FFF2-40B4-BE49-F238E27FC236}">
                <a16:creationId xmlns:a16="http://schemas.microsoft.com/office/drawing/2014/main" id="{33B20870-BA1B-4183-87ED-372FD34556C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5636887" cy="3913822"/>
          </a:xfrm>
          <a:prstGeom prst="rect">
            <a:avLst/>
          </a:prstGeom>
        </p:spPr>
      </p:pic>
      <p:pic>
        <p:nvPicPr>
          <p:cNvPr id="8" name="グラフィックス 7" descr="カーソル 単色塗りつぶし">
            <a:extLst>
              <a:ext uri="{FF2B5EF4-FFF2-40B4-BE49-F238E27FC236}">
                <a16:creationId xmlns:a16="http://schemas.microsoft.com/office/drawing/2014/main" id="{C11CB313-43BB-453C-BEB6-B86098F73C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60000">
            <a:off x="958624" y="367491"/>
            <a:ext cx="301752" cy="301752"/>
          </a:xfrm>
          <a:prstGeom prst="rect">
            <a:avLst/>
          </a:prstGeom>
        </p:spPr>
      </p:pic>
      <p:pic>
        <p:nvPicPr>
          <p:cNvPr id="5" name="図 4">
            <a:extLst>
              <a:ext uri="{FF2B5EF4-FFF2-40B4-BE49-F238E27FC236}">
                <a16:creationId xmlns:a16="http://schemas.microsoft.com/office/drawing/2014/main" id="{C2D9FFA9-F716-5F32-FF2C-B6AEDFFDD11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884381" y="3864762"/>
            <a:ext cx="4775047" cy="2993238"/>
          </a:xfrm>
          <a:prstGeom prst="rect">
            <a:avLst/>
          </a:prstGeom>
        </p:spPr>
      </p:pic>
      <p:pic>
        <p:nvPicPr>
          <p:cNvPr id="6" name="グラフィックス 5" descr="カーソル 単色塗りつぶし">
            <a:extLst>
              <a:ext uri="{FF2B5EF4-FFF2-40B4-BE49-F238E27FC236}">
                <a16:creationId xmlns:a16="http://schemas.microsoft.com/office/drawing/2014/main" id="{EAA80231-0256-E42D-D374-AB8E0A4D15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60000">
            <a:off x="7729093" y="4712405"/>
            <a:ext cx="301752" cy="301752"/>
          </a:xfrm>
          <a:prstGeom prst="rect">
            <a:avLst/>
          </a:prstGeom>
        </p:spPr>
      </p:pic>
      <p:sp>
        <p:nvSpPr>
          <p:cNvPr id="3" name="テキスト ボックス 2">
            <a:extLst>
              <a:ext uri="{FF2B5EF4-FFF2-40B4-BE49-F238E27FC236}">
                <a16:creationId xmlns:a16="http://schemas.microsoft.com/office/drawing/2014/main" id="{1EA18A6B-3D8B-41DB-B011-EB112451B7C6}"/>
              </a:ext>
            </a:extLst>
          </p:cNvPr>
          <p:cNvSpPr txBox="1"/>
          <p:nvPr/>
        </p:nvSpPr>
        <p:spPr>
          <a:xfrm>
            <a:off x="170682" y="3995678"/>
            <a:ext cx="3924000" cy="1754326"/>
          </a:xfrm>
          <a:prstGeom prst="rect">
            <a:avLst/>
          </a:prstGeom>
          <a:solidFill>
            <a:schemeClr val="bg1">
              <a:alpha val="70000"/>
            </a:schemeClr>
          </a:solidFill>
        </p:spPr>
        <p:txBody>
          <a:bodyPr wrap="square" rtlCol="0">
            <a:spAutoFit/>
          </a:bodyPr>
          <a:lstStyle/>
          <a:p>
            <a:r>
              <a:rPr kumimoji="1" lang="en-US" altLang="ja-JP" dirty="0"/>
              <a:t>By selecting "Load Initial Parameter" from the File menu of the RITS panel, the Windows Explorer screen will appear. </a:t>
            </a:r>
          </a:p>
          <a:p>
            <a:r>
              <a:rPr kumimoji="1" lang="en-US" altLang="ja-JP" dirty="0"/>
              <a:t>Select the initial value file to read the values. (ex. GEM000208_00004.inp)</a:t>
            </a:r>
          </a:p>
        </p:txBody>
      </p:sp>
    </p:spTree>
    <p:extLst>
      <p:ext uri="{BB962C8B-B14F-4D97-AF65-F5344CB8AC3E}">
        <p14:creationId xmlns:p14="http://schemas.microsoft.com/office/powerpoint/2010/main" val="3426026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05767AEC-163B-6622-425F-8415EAFC8B64}"/>
              </a:ext>
            </a:extLst>
          </p:cNvPr>
          <p:cNvPicPr>
            <a:picLocks noChangeAspect="1"/>
          </p:cNvPicPr>
          <p:nvPr/>
        </p:nvPicPr>
        <p:blipFill>
          <a:blip r:embed="rId2"/>
          <a:stretch>
            <a:fillRect/>
          </a:stretch>
        </p:blipFill>
        <p:spPr>
          <a:xfrm>
            <a:off x="0" y="0"/>
            <a:ext cx="5976000" cy="4313113"/>
          </a:xfrm>
          <a:prstGeom prst="rect">
            <a:avLst/>
          </a:prstGeom>
        </p:spPr>
      </p:pic>
      <p:pic>
        <p:nvPicPr>
          <p:cNvPr id="6" name="図 5">
            <a:extLst>
              <a:ext uri="{FF2B5EF4-FFF2-40B4-BE49-F238E27FC236}">
                <a16:creationId xmlns:a16="http://schemas.microsoft.com/office/drawing/2014/main" id="{85F45AB8-4A42-3EED-AAF0-73F6B658B67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90010" y="2230755"/>
            <a:ext cx="5253989" cy="4627245"/>
          </a:xfrm>
          <a:prstGeom prst="rect">
            <a:avLst/>
          </a:prstGeom>
        </p:spPr>
      </p:pic>
      <p:cxnSp>
        <p:nvCxnSpPr>
          <p:cNvPr id="10" name="直線コネクタ 9">
            <a:extLst>
              <a:ext uri="{FF2B5EF4-FFF2-40B4-BE49-F238E27FC236}">
                <a16:creationId xmlns:a16="http://schemas.microsoft.com/office/drawing/2014/main" id="{B66614F6-DC83-43F2-8C62-FCC49C1D6D09}"/>
              </a:ext>
            </a:extLst>
          </p:cNvPr>
          <p:cNvCxnSpPr>
            <a:cxnSpLocks/>
          </p:cNvCxnSpPr>
          <p:nvPr/>
        </p:nvCxnSpPr>
        <p:spPr>
          <a:xfrm>
            <a:off x="5051108" y="2876543"/>
            <a:ext cx="0" cy="2700000"/>
          </a:xfrm>
          <a:prstGeom prst="line">
            <a:avLst/>
          </a:prstGeom>
          <a:ln w="1270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F69B6F38-DF4C-4828-B421-5A6E6A931310}"/>
              </a:ext>
            </a:extLst>
          </p:cNvPr>
          <p:cNvCxnSpPr>
            <a:cxnSpLocks/>
          </p:cNvCxnSpPr>
          <p:nvPr/>
        </p:nvCxnSpPr>
        <p:spPr>
          <a:xfrm>
            <a:off x="8232780" y="2876543"/>
            <a:ext cx="0" cy="2700000"/>
          </a:xfrm>
          <a:prstGeom prst="line">
            <a:avLst/>
          </a:prstGeom>
          <a:ln w="1270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06074D3B-B687-4CEF-AE48-59AF9C9B974B}"/>
              </a:ext>
            </a:extLst>
          </p:cNvPr>
          <p:cNvCxnSpPr>
            <a:cxnSpLocks/>
          </p:cNvCxnSpPr>
          <p:nvPr/>
        </p:nvCxnSpPr>
        <p:spPr>
          <a:xfrm>
            <a:off x="4356000" y="724236"/>
            <a:ext cx="684000" cy="216000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171B2327-25EF-4949-9D54-DA2D3B25CD13}"/>
              </a:ext>
            </a:extLst>
          </p:cNvPr>
          <p:cNvCxnSpPr>
            <a:cxnSpLocks/>
          </p:cNvCxnSpPr>
          <p:nvPr/>
        </p:nvCxnSpPr>
        <p:spPr>
          <a:xfrm>
            <a:off x="5388964" y="724236"/>
            <a:ext cx="2844000" cy="216000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69AA9563-589F-D56C-AC21-BF8EC87C5142}"/>
              </a:ext>
            </a:extLst>
          </p:cNvPr>
          <p:cNvCxnSpPr>
            <a:cxnSpLocks/>
          </p:cNvCxnSpPr>
          <p:nvPr/>
        </p:nvCxnSpPr>
        <p:spPr>
          <a:xfrm flipH="1">
            <a:off x="5863191" y="1113344"/>
            <a:ext cx="293580" cy="1"/>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61848661-1826-DBF0-8B39-0D0C4AB9504F}"/>
              </a:ext>
            </a:extLst>
          </p:cNvPr>
          <p:cNvCxnSpPr>
            <a:cxnSpLocks/>
          </p:cNvCxnSpPr>
          <p:nvPr/>
        </p:nvCxnSpPr>
        <p:spPr>
          <a:xfrm flipH="1">
            <a:off x="5132406" y="878131"/>
            <a:ext cx="956155"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FD3AA07B-DE59-92BF-A06D-5C24CECEB4B9}"/>
              </a:ext>
            </a:extLst>
          </p:cNvPr>
          <p:cNvCxnSpPr>
            <a:cxnSpLocks/>
          </p:cNvCxnSpPr>
          <p:nvPr/>
        </p:nvCxnSpPr>
        <p:spPr>
          <a:xfrm flipH="1">
            <a:off x="5886979" y="654282"/>
            <a:ext cx="293581"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5" name="矢印: 下 4">
            <a:extLst>
              <a:ext uri="{FF2B5EF4-FFF2-40B4-BE49-F238E27FC236}">
                <a16:creationId xmlns:a16="http://schemas.microsoft.com/office/drawing/2014/main" id="{002A2549-70AD-0800-A51F-9E1F5298637F}"/>
              </a:ext>
            </a:extLst>
          </p:cNvPr>
          <p:cNvSpPr/>
          <p:nvPr/>
        </p:nvSpPr>
        <p:spPr>
          <a:xfrm>
            <a:off x="867211" y="1295588"/>
            <a:ext cx="216583" cy="241533"/>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en-US" sz="1350"/>
          </a:p>
        </p:txBody>
      </p:sp>
      <p:cxnSp>
        <p:nvCxnSpPr>
          <p:cNvPr id="4" name="直線矢印コネクタ 3">
            <a:extLst>
              <a:ext uri="{FF2B5EF4-FFF2-40B4-BE49-F238E27FC236}">
                <a16:creationId xmlns:a16="http://schemas.microsoft.com/office/drawing/2014/main" id="{C29E9A75-725D-CDA3-40A2-76F94FB05AFA}"/>
              </a:ext>
            </a:extLst>
          </p:cNvPr>
          <p:cNvCxnSpPr>
            <a:cxnSpLocks/>
            <a:stCxn id="8" idx="0"/>
          </p:cNvCxnSpPr>
          <p:nvPr/>
        </p:nvCxnSpPr>
        <p:spPr>
          <a:xfrm flipV="1">
            <a:off x="1102706" y="817756"/>
            <a:ext cx="674057" cy="1073642"/>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009E4A68-AE70-7D8B-3F0C-2C62C8511670}"/>
              </a:ext>
            </a:extLst>
          </p:cNvPr>
          <p:cNvSpPr txBox="1"/>
          <p:nvPr/>
        </p:nvSpPr>
        <p:spPr>
          <a:xfrm>
            <a:off x="382706" y="1891398"/>
            <a:ext cx="1440000" cy="646331"/>
          </a:xfrm>
          <a:prstGeom prst="rect">
            <a:avLst/>
          </a:prstGeom>
          <a:solidFill>
            <a:schemeClr val="bg1">
              <a:alpha val="70000"/>
            </a:schemeClr>
          </a:solidFill>
        </p:spPr>
        <p:txBody>
          <a:bodyPr wrap="square" lIns="0" tIns="0" rIns="0" bIns="0" rtlCol="0">
            <a:spAutoFit/>
          </a:bodyPr>
          <a:lstStyle/>
          <a:p>
            <a:r>
              <a:rPr kumimoji="1" lang="en-US" altLang="ja-JP" sz="1400"/>
              <a:t>Example of ‘14 m detector position’ of BL10</a:t>
            </a:r>
            <a:endParaRPr kumimoji="1" lang="en-US" altLang="ja-JP" sz="1400" dirty="0"/>
          </a:p>
        </p:txBody>
      </p:sp>
      <p:cxnSp>
        <p:nvCxnSpPr>
          <p:cNvPr id="15" name="直線矢印コネクタ 14">
            <a:extLst>
              <a:ext uri="{FF2B5EF4-FFF2-40B4-BE49-F238E27FC236}">
                <a16:creationId xmlns:a16="http://schemas.microsoft.com/office/drawing/2014/main" id="{D0DC285E-96E4-A29D-8627-F163212749C3}"/>
              </a:ext>
            </a:extLst>
          </p:cNvPr>
          <p:cNvCxnSpPr>
            <a:cxnSpLocks/>
          </p:cNvCxnSpPr>
          <p:nvPr/>
        </p:nvCxnSpPr>
        <p:spPr>
          <a:xfrm flipV="1">
            <a:off x="2591309" y="4066476"/>
            <a:ext cx="293140" cy="269663"/>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DFC9BC2F-1025-489D-B14F-1F6C8CEC8011}"/>
              </a:ext>
            </a:extLst>
          </p:cNvPr>
          <p:cNvCxnSpPr>
            <a:cxnSpLocks/>
          </p:cNvCxnSpPr>
          <p:nvPr/>
        </p:nvCxnSpPr>
        <p:spPr>
          <a:xfrm flipH="1">
            <a:off x="3263703" y="1857652"/>
            <a:ext cx="293581"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8E97876A-86FE-F4B0-22A5-311D6C91BF63}"/>
              </a:ext>
            </a:extLst>
          </p:cNvPr>
          <p:cNvCxnSpPr>
            <a:cxnSpLocks/>
          </p:cNvCxnSpPr>
          <p:nvPr/>
        </p:nvCxnSpPr>
        <p:spPr>
          <a:xfrm flipH="1">
            <a:off x="3378004" y="2033513"/>
            <a:ext cx="293580"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E72F23EE-0930-CAB2-5D54-09E14B656D3A}"/>
              </a:ext>
            </a:extLst>
          </p:cNvPr>
          <p:cNvCxnSpPr>
            <a:cxnSpLocks/>
          </p:cNvCxnSpPr>
          <p:nvPr/>
        </p:nvCxnSpPr>
        <p:spPr>
          <a:xfrm flipH="1">
            <a:off x="3492304" y="2218471"/>
            <a:ext cx="293580"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A387F35A-7822-94B1-5212-CD69216DBBD2}"/>
              </a:ext>
            </a:extLst>
          </p:cNvPr>
          <p:cNvCxnSpPr>
            <a:cxnSpLocks/>
          </p:cNvCxnSpPr>
          <p:nvPr/>
        </p:nvCxnSpPr>
        <p:spPr>
          <a:xfrm flipH="1">
            <a:off x="3606604" y="2416455"/>
            <a:ext cx="293580"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30779AC0-D0E8-9121-9975-58112A25A089}"/>
              </a:ext>
            </a:extLst>
          </p:cNvPr>
          <p:cNvCxnSpPr>
            <a:cxnSpLocks/>
            <a:stCxn id="23" idx="0"/>
          </p:cNvCxnSpPr>
          <p:nvPr/>
        </p:nvCxnSpPr>
        <p:spPr>
          <a:xfrm flipH="1" flipV="1">
            <a:off x="2014654" y="970660"/>
            <a:ext cx="634429" cy="1653001"/>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14B3C90D-3423-50EA-5D8B-ADCEBC9FFF39}"/>
              </a:ext>
            </a:extLst>
          </p:cNvPr>
          <p:cNvSpPr txBox="1"/>
          <p:nvPr/>
        </p:nvSpPr>
        <p:spPr>
          <a:xfrm>
            <a:off x="1724722" y="2623661"/>
            <a:ext cx="1848721" cy="861774"/>
          </a:xfrm>
          <a:prstGeom prst="rect">
            <a:avLst/>
          </a:prstGeom>
          <a:solidFill>
            <a:schemeClr val="bg1">
              <a:alpha val="70000"/>
            </a:schemeClr>
          </a:solidFill>
        </p:spPr>
        <p:txBody>
          <a:bodyPr wrap="square" lIns="0" tIns="0" rIns="0" bIns="0" rtlCol="0">
            <a:spAutoFit/>
          </a:bodyPr>
          <a:lstStyle/>
          <a:p>
            <a:r>
              <a:rPr kumimoji="1" lang="en-US" altLang="ja-JP" sz="1400"/>
              <a:t>The Time offset (us). </a:t>
            </a:r>
            <a:r>
              <a:rPr lang="en-US" altLang="ja-JP" sz="1400"/>
              <a:t>For J-PARC instruments, a default value of 0.0 is generally acceptable.</a:t>
            </a:r>
            <a:endParaRPr kumimoji="1" lang="en-US" altLang="ja-JP" sz="1400" dirty="0"/>
          </a:p>
        </p:txBody>
      </p:sp>
      <p:sp>
        <p:nvSpPr>
          <p:cNvPr id="30" name="テキスト ボックス 29">
            <a:extLst>
              <a:ext uri="{FF2B5EF4-FFF2-40B4-BE49-F238E27FC236}">
                <a16:creationId xmlns:a16="http://schemas.microsoft.com/office/drawing/2014/main" id="{7D78DED8-EF65-133D-0693-65AA2195DBDF}"/>
              </a:ext>
            </a:extLst>
          </p:cNvPr>
          <p:cNvSpPr txBox="1"/>
          <p:nvPr/>
        </p:nvSpPr>
        <p:spPr>
          <a:xfrm>
            <a:off x="3616756" y="1763229"/>
            <a:ext cx="589905" cy="188846"/>
          </a:xfrm>
          <a:prstGeom prst="rect">
            <a:avLst/>
          </a:prstGeom>
          <a:noFill/>
        </p:spPr>
        <p:txBody>
          <a:bodyPr wrap="none" lIns="0" tIns="27000" rIns="0" bIns="0" rtlCol="0">
            <a:spAutoFit/>
          </a:bodyPr>
          <a:lstStyle/>
          <a:p>
            <a:r>
              <a:rPr kumimoji="1" lang="en-US" altLang="ja-JP" sz="1050" dirty="0">
                <a:ea typeface="+mj-ea"/>
              </a:rPr>
              <a:t>Leave it 0.</a:t>
            </a:r>
          </a:p>
        </p:txBody>
      </p:sp>
      <p:sp>
        <p:nvSpPr>
          <p:cNvPr id="31" name="テキスト ボックス 30">
            <a:extLst>
              <a:ext uri="{FF2B5EF4-FFF2-40B4-BE49-F238E27FC236}">
                <a16:creationId xmlns:a16="http://schemas.microsoft.com/office/drawing/2014/main" id="{73E6D7B5-36C6-4E8C-F50B-A1AE9A025B14}"/>
              </a:ext>
            </a:extLst>
          </p:cNvPr>
          <p:cNvSpPr txBox="1"/>
          <p:nvPr/>
        </p:nvSpPr>
        <p:spPr>
          <a:xfrm>
            <a:off x="3731056" y="1939090"/>
            <a:ext cx="1250342" cy="188846"/>
          </a:xfrm>
          <a:prstGeom prst="rect">
            <a:avLst/>
          </a:prstGeom>
          <a:noFill/>
        </p:spPr>
        <p:txBody>
          <a:bodyPr wrap="none" lIns="0" tIns="27000" rIns="0" bIns="0" rtlCol="0">
            <a:spAutoFit/>
          </a:bodyPr>
          <a:lstStyle/>
          <a:p>
            <a:r>
              <a:rPr kumimoji="1" lang="en-US" altLang="ja-JP" sz="1050" dirty="0">
                <a:ea typeface="+mj-ea"/>
              </a:rPr>
              <a:t>Space group number</a:t>
            </a:r>
          </a:p>
        </p:txBody>
      </p:sp>
      <p:sp>
        <p:nvSpPr>
          <p:cNvPr id="33" name="テキスト ボックス 32">
            <a:extLst>
              <a:ext uri="{FF2B5EF4-FFF2-40B4-BE49-F238E27FC236}">
                <a16:creationId xmlns:a16="http://schemas.microsoft.com/office/drawing/2014/main" id="{87BC26A8-9AFE-EB33-D6FC-CBCCC7F849CD}"/>
              </a:ext>
            </a:extLst>
          </p:cNvPr>
          <p:cNvSpPr txBox="1"/>
          <p:nvPr/>
        </p:nvSpPr>
        <p:spPr>
          <a:xfrm>
            <a:off x="3845356" y="2124048"/>
            <a:ext cx="1191032" cy="188846"/>
          </a:xfrm>
          <a:prstGeom prst="rect">
            <a:avLst/>
          </a:prstGeom>
          <a:solidFill>
            <a:schemeClr val="bg1">
              <a:alpha val="70000"/>
            </a:schemeClr>
          </a:solidFill>
        </p:spPr>
        <p:txBody>
          <a:bodyPr wrap="none" lIns="0" tIns="27000" rIns="0" bIns="0" rtlCol="0">
            <a:spAutoFit/>
          </a:bodyPr>
          <a:lstStyle/>
          <a:p>
            <a:r>
              <a:rPr kumimoji="1" lang="en-US" altLang="ja-JP" sz="1050" dirty="0">
                <a:ea typeface="+mj-ea"/>
              </a:rPr>
              <a:t>Space group setting</a:t>
            </a:r>
          </a:p>
        </p:txBody>
      </p:sp>
      <p:sp>
        <p:nvSpPr>
          <p:cNvPr id="35" name="テキスト ボックス 34">
            <a:extLst>
              <a:ext uri="{FF2B5EF4-FFF2-40B4-BE49-F238E27FC236}">
                <a16:creationId xmlns:a16="http://schemas.microsoft.com/office/drawing/2014/main" id="{DD4E7961-A071-876C-37C4-7D36C3714935}"/>
              </a:ext>
            </a:extLst>
          </p:cNvPr>
          <p:cNvSpPr txBox="1"/>
          <p:nvPr/>
        </p:nvSpPr>
        <p:spPr>
          <a:xfrm>
            <a:off x="3959656" y="2322032"/>
            <a:ext cx="3568285" cy="188846"/>
          </a:xfrm>
          <a:prstGeom prst="rect">
            <a:avLst/>
          </a:prstGeom>
          <a:solidFill>
            <a:schemeClr val="bg1">
              <a:alpha val="70000"/>
            </a:schemeClr>
          </a:solidFill>
        </p:spPr>
        <p:txBody>
          <a:bodyPr wrap="none" lIns="0" tIns="27000" rIns="0" bIns="0" rtlCol="0">
            <a:spAutoFit/>
          </a:bodyPr>
          <a:lstStyle/>
          <a:p>
            <a:r>
              <a:rPr kumimoji="1" lang="en-US" altLang="ja-JP" sz="1050" dirty="0">
                <a:ea typeface="+mj-ea"/>
              </a:rPr>
              <a:t>Number of formula units (molecules) in the unit cell; Z-value</a:t>
            </a:r>
          </a:p>
        </p:txBody>
      </p:sp>
      <p:sp>
        <p:nvSpPr>
          <p:cNvPr id="38" name="テキスト ボックス 37">
            <a:extLst>
              <a:ext uri="{FF2B5EF4-FFF2-40B4-BE49-F238E27FC236}">
                <a16:creationId xmlns:a16="http://schemas.microsoft.com/office/drawing/2014/main" id="{7C9D883B-E245-FDCB-E10B-3B7F5B8D5FAE}"/>
              </a:ext>
            </a:extLst>
          </p:cNvPr>
          <p:cNvSpPr txBox="1"/>
          <p:nvPr/>
        </p:nvSpPr>
        <p:spPr>
          <a:xfrm>
            <a:off x="6193941" y="1018921"/>
            <a:ext cx="1918795" cy="188846"/>
          </a:xfrm>
          <a:prstGeom prst="rect">
            <a:avLst/>
          </a:prstGeom>
          <a:noFill/>
        </p:spPr>
        <p:txBody>
          <a:bodyPr wrap="none" lIns="0" tIns="27000" rIns="0" bIns="0" rtlCol="0">
            <a:spAutoFit/>
          </a:bodyPr>
          <a:lstStyle/>
          <a:p>
            <a:r>
              <a:rPr kumimoji="1" lang="en-US" altLang="ja-JP" sz="1050" dirty="0">
                <a:ea typeface="+mj-ea"/>
              </a:rPr>
              <a:t>1 for single phase, 2 for 2 phase.</a:t>
            </a:r>
          </a:p>
        </p:txBody>
      </p:sp>
      <p:sp>
        <p:nvSpPr>
          <p:cNvPr id="39" name="テキスト ボックス 38">
            <a:extLst>
              <a:ext uri="{FF2B5EF4-FFF2-40B4-BE49-F238E27FC236}">
                <a16:creationId xmlns:a16="http://schemas.microsoft.com/office/drawing/2014/main" id="{1B5D6D0A-B30F-6C21-BDE1-BCA4CC287AFF}"/>
              </a:ext>
            </a:extLst>
          </p:cNvPr>
          <p:cNvSpPr txBox="1"/>
          <p:nvPr/>
        </p:nvSpPr>
        <p:spPr>
          <a:xfrm>
            <a:off x="6125731" y="776274"/>
            <a:ext cx="2374048" cy="188846"/>
          </a:xfrm>
          <a:prstGeom prst="rect">
            <a:avLst/>
          </a:prstGeom>
          <a:noFill/>
        </p:spPr>
        <p:txBody>
          <a:bodyPr wrap="none" lIns="0" tIns="27000" rIns="0" bIns="0" rtlCol="0">
            <a:spAutoFit/>
          </a:bodyPr>
          <a:lstStyle/>
          <a:p>
            <a:r>
              <a:rPr kumimoji="1" lang="en-US" altLang="ja-JP" sz="1050" dirty="0">
                <a:ea typeface="+mj-ea"/>
              </a:rPr>
              <a:t>I think more would only take more time.</a:t>
            </a:r>
          </a:p>
        </p:txBody>
      </p:sp>
      <p:sp>
        <p:nvSpPr>
          <p:cNvPr id="41" name="テキスト ボックス 40">
            <a:extLst>
              <a:ext uri="{FF2B5EF4-FFF2-40B4-BE49-F238E27FC236}">
                <a16:creationId xmlns:a16="http://schemas.microsoft.com/office/drawing/2014/main" id="{150B8F01-F6AF-133C-647A-934EBEB51393}"/>
              </a:ext>
            </a:extLst>
          </p:cNvPr>
          <p:cNvSpPr txBox="1"/>
          <p:nvPr/>
        </p:nvSpPr>
        <p:spPr>
          <a:xfrm>
            <a:off x="6240032" y="559859"/>
            <a:ext cx="884858" cy="188846"/>
          </a:xfrm>
          <a:prstGeom prst="rect">
            <a:avLst/>
          </a:prstGeom>
          <a:noFill/>
        </p:spPr>
        <p:txBody>
          <a:bodyPr wrap="none" lIns="0" tIns="27000" rIns="0" bIns="0" rtlCol="0">
            <a:spAutoFit/>
          </a:bodyPr>
          <a:lstStyle/>
          <a:p>
            <a:r>
              <a:rPr kumimoji="1" lang="en-US" altLang="ja-JP" sz="1050" dirty="0">
                <a:ea typeface="+mj-ea"/>
              </a:rPr>
              <a:t>Analysis range.</a:t>
            </a:r>
          </a:p>
        </p:txBody>
      </p:sp>
      <p:sp>
        <p:nvSpPr>
          <p:cNvPr id="42" name="テキスト ボックス 41">
            <a:extLst>
              <a:ext uri="{FF2B5EF4-FFF2-40B4-BE49-F238E27FC236}">
                <a16:creationId xmlns:a16="http://schemas.microsoft.com/office/drawing/2014/main" id="{15BB303C-0E82-4FC6-55B5-859EAF91C5E1}"/>
              </a:ext>
            </a:extLst>
          </p:cNvPr>
          <p:cNvSpPr txBox="1"/>
          <p:nvPr/>
        </p:nvSpPr>
        <p:spPr>
          <a:xfrm>
            <a:off x="272178" y="5785142"/>
            <a:ext cx="1491434" cy="211930"/>
          </a:xfrm>
          <a:prstGeom prst="rect">
            <a:avLst/>
          </a:prstGeom>
          <a:noFill/>
        </p:spPr>
        <p:txBody>
          <a:bodyPr wrap="none" lIns="0" tIns="27000" rIns="0" bIns="0" rtlCol="0">
            <a:spAutoFit/>
          </a:bodyPr>
          <a:lstStyle/>
          <a:p>
            <a:r>
              <a:rPr kumimoji="1" lang="en-US" altLang="ja-JP" sz="1200" dirty="0">
                <a:ea typeface="+mj-ea"/>
              </a:rPr>
              <a:t>“Crystal structure” Tab</a:t>
            </a:r>
          </a:p>
        </p:txBody>
      </p:sp>
      <p:sp>
        <p:nvSpPr>
          <p:cNvPr id="43" name="テキスト ボックス 42">
            <a:extLst>
              <a:ext uri="{FF2B5EF4-FFF2-40B4-BE49-F238E27FC236}">
                <a16:creationId xmlns:a16="http://schemas.microsoft.com/office/drawing/2014/main" id="{F0B08C3C-B911-B15F-9E5B-58E6B6413AB6}"/>
              </a:ext>
            </a:extLst>
          </p:cNvPr>
          <p:cNvSpPr txBox="1"/>
          <p:nvPr/>
        </p:nvSpPr>
        <p:spPr>
          <a:xfrm>
            <a:off x="344770" y="4348741"/>
            <a:ext cx="3492000" cy="577081"/>
          </a:xfrm>
          <a:prstGeom prst="rect">
            <a:avLst/>
          </a:prstGeom>
          <a:solidFill>
            <a:schemeClr val="bg1">
              <a:alpha val="70000"/>
            </a:schemeClr>
          </a:solidFill>
        </p:spPr>
        <p:txBody>
          <a:bodyPr wrap="square" rtlCol="0">
            <a:spAutoFit/>
          </a:bodyPr>
          <a:lstStyle/>
          <a:p>
            <a:r>
              <a:rPr kumimoji="1" lang="en-US" altLang="ja-JP" sz="1050" dirty="0"/>
              <a:t>When the initial value file is read (GEM000208_00004.inp in this example), the values and the flags are entered.</a:t>
            </a:r>
          </a:p>
        </p:txBody>
      </p:sp>
    </p:spTree>
    <p:extLst>
      <p:ext uri="{BB962C8B-B14F-4D97-AF65-F5344CB8AC3E}">
        <p14:creationId xmlns:p14="http://schemas.microsoft.com/office/powerpoint/2010/main" val="3993111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5F45AB8-4A42-3EED-AAF0-73F6B658B67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90010" y="2231281"/>
            <a:ext cx="5253990" cy="4626193"/>
          </a:xfrm>
          <a:prstGeom prst="rect">
            <a:avLst/>
          </a:prstGeom>
        </p:spPr>
      </p:pic>
      <p:pic>
        <p:nvPicPr>
          <p:cNvPr id="9" name="図 8">
            <a:extLst>
              <a:ext uri="{FF2B5EF4-FFF2-40B4-BE49-F238E27FC236}">
                <a16:creationId xmlns:a16="http://schemas.microsoft.com/office/drawing/2014/main" id="{EFFB42E1-0445-1E3D-3F4F-3EFFEC5B09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5974080" cy="4085120"/>
          </a:xfrm>
          <a:prstGeom prst="rect">
            <a:avLst/>
          </a:prstGeom>
        </p:spPr>
      </p:pic>
      <p:sp>
        <p:nvSpPr>
          <p:cNvPr id="3" name="矢印: 下 2">
            <a:extLst>
              <a:ext uri="{FF2B5EF4-FFF2-40B4-BE49-F238E27FC236}">
                <a16:creationId xmlns:a16="http://schemas.microsoft.com/office/drawing/2014/main" id="{06BA1C33-4D1E-8A34-28AF-8B69B978CD31}"/>
              </a:ext>
            </a:extLst>
          </p:cNvPr>
          <p:cNvSpPr/>
          <p:nvPr/>
        </p:nvSpPr>
        <p:spPr>
          <a:xfrm>
            <a:off x="1537552" y="1080000"/>
            <a:ext cx="216583" cy="241533"/>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en-US" sz="1350"/>
          </a:p>
        </p:txBody>
      </p:sp>
      <p:sp>
        <p:nvSpPr>
          <p:cNvPr id="4" name="四角形: 角を丸くする 3">
            <a:extLst>
              <a:ext uri="{FF2B5EF4-FFF2-40B4-BE49-F238E27FC236}">
                <a16:creationId xmlns:a16="http://schemas.microsoft.com/office/drawing/2014/main" id="{42FB1379-25D3-6AE4-CF5D-64674FC49E76}"/>
              </a:ext>
            </a:extLst>
          </p:cNvPr>
          <p:cNvSpPr/>
          <p:nvPr/>
        </p:nvSpPr>
        <p:spPr>
          <a:xfrm>
            <a:off x="4643910" y="4156783"/>
            <a:ext cx="373475" cy="496490"/>
          </a:xfrm>
          <a:prstGeom prst="roundRect">
            <a:avLst/>
          </a:prstGeom>
          <a:noFill/>
          <a:ln w="19050">
            <a:solidFill>
              <a:schemeClr val="accent4">
                <a:lumMod val="75000"/>
              </a:schemeClr>
            </a:solidFill>
            <a:prstDash val="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en-US" sz="1350"/>
          </a:p>
        </p:txBody>
      </p:sp>
      <p:cxnSp>
        <p:nvCxnSpPr>
          <p:cNvPr id="5" name="直線矢印コネクタ 4">
            <a:extLst>
              <a:ext uri="{FF2B5EF4-FFF2-40B4-BE49-F238E27FC236}">
                <a16:creationId xmlns:a16="http://schemas.microsoft.com/office/drawing/2014/main" id="{60CF264B-62C0-E92F-EF02-806710E41FE6}"/>
              </a:ext>
            </a:extLst>
          </p:cNvPr>
          <p:cNvCxnSpPr>
            <a:cxnSpLocks/>
          </p:cNvCxnSpPr>
          <p:nvPr/>
        </p:nvCxnSpPr>
        <p:spPr>
          <a:xfrm flipH="1" flipV="1">
            <a:off x="3803546" y="2949803"/>
            <a:ext cx="888375" cy="1247309"/>
          </a:xfrm>
          <a:prstGeom prst="straightConnector1">
            <a:avLst/>
          </a:prstGeom>
          <a:ln w="12700">
            <a:solidFill>
              <a:srgbClr val="FF0000"/>
            </a:solidFill>
            <a:headEnd type="arrow"/>
            <a:tailEnd type="none" w="lg" len="lg"/>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92E961C8-8F6E-2CFF-F730-7A0E0FB01985}"/>
              </a:ext>
            </a:extLst>
          </p:cNvPr>
          <p:cNvSpPr txBox="1"/>
          <p:nvPr/>
        </p:nvSpPr>
        <p:spPr>
          <a:xfrm>
            <a:off x="272179" y="5599291"/>
            <a:ext cx="1837683" cy="211930"/>
          </a:xfrm>
          <a:prstGeom prst="rect">
            <a:avLst/>
          </a:prstGeom>
          <a:noFill/>
        </p:spPr>
        <p:txBody>
          <a:bodyPr wrap="none" lIns="0" tIns="27000" rIns="0" bIns="0" rtlCol="0">
            <a:spAutoFit/>
          </a:bodyPr>
          <a:lstStyle/>
          <a:p>
            <a:r>
              <a:rPr kumimoji="1" lang="en-US" altLang="ja-JP" sz="1200" dirty="0">
                <a:latin typeface="+mj-ea"/>
                <a:ea typeface="+mj-ea"/>
              </a:rPr>
              <a:t>“</a:t>
            </a:r>
            <a:r>
              <a:rPr kumimoji="1" lang="en-US" altLang="ja-JP" sz="1200" dirty="0" err="1">
                <a:latin typeface="+mj-ea"/>
                <a:ea typeface="+mj-ea"/>
              </a:rPr>
              <a:t>Density_Thickness</a:t>
            </a:r>
            <a:r>
              <a:rPr kumimoji="1" lang="en-US" altLang="ja-JP" sz="1200" dirty="0">
                <a:latin typeface="+mj-ea"/>
                <a:ea typeface="+mj-ea"/>
              </a:rPr>
              <a:t>” Tab</a:t>
            </a:r>
          </a:p>
        </p:txBody>
      </p:sp>
      <p:sp>
        <p:nvSpPr>
          <p:cNvPr id="7" name="テキスト ボックス 6">
            <a:extLst>
              <a:ext uri="{FF2B5EF4-FFF2-40B4-BE49-F238E27FC236}">
                <a16:creationId xmlns:a16="http://schemas.microsoft.com/office/drawing/2014/main" id="{35D9304C-F809-FE41-A198-22A4DD988B63}"/>
              </a:ext>
            </a:extLst>
          </p:cNvPr>
          <p:cNvSpPr txBox="1"/>
          <p:nvPr/>
        </p:nvSpPr>
        <p:spPr>
          <a:xfrm>
            <a:off x="2633546" y="2050619"/>
            <a:ext cx="2484000" cy="1061829"/>
          </a:xfrm>
          <a:prstGeom prst="rect">
            <a:avLst/>
          </a:prstGeom>
          <a:noFill/>
        </p:spPr>
        <p:txBody>
          <a:bodyPr wrap="square" rtlCol="0">
            <a:spAutoFit/>
          </a:bodyPr>
          <a:lstStyle/>
          <a:p>
            <a:r>
              <a:rPr kumimoji="1" lang="en-US" altLang="ja-JP" sz="1050" dirty="0"/>
              <a:t>‘0’ means ‘auto guess value’ for the single-phase.</a:t>
            </a:r>
          </a:p>
          <a:p>
            <a:r>
              <a:rPr kumimoji="1" lang="en-US" altLang="ja-JP" sz="1050" dirty="0"/>
              <a:t>This option requires that the data be single-phase and that the transmission data contains less than 1.5 Å.</a:t>
            </a:r>
          </a:p>
        </p:txBody>
      </p:sp>
      <p:cxnSp>
        <p:nvCxnSpPr>
          <p:cNvPr id="8" name="直線矢印コネクタ 7">
            <a:extLst>
              <a:ext uri="{FF2B5EF4-FFF2-40B4-BE49-F238E27FC236}">
                <a16:creationId xmlns:a16="http://schemas.microsoft.com/office/drawing/2014/main" id="{BB3F70A1-238B-530C-B892-371DD24EB3F6}"/>
              </a:ext>
            </a:extLst>
          </p:cNvPr>
          <p:cNvCxnSpPr>
            <a:cxnSpLocks/>
          </p:cNvCxnSpPr>
          <p:nvPr/>
        </p:nvCxnSpPr>
        <p:spPr>
          <a:xfrm>
            <a:off x="2598060" y="1747246"/>
            <a:ext cx="203871" cy="382105"/>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812991DA-77C7-B686-B437-3527C9C30B10}"/>
              </a:ext>
            </a:extLst>
          </p:cNvPr>
          <p:cNvCxnSpPr/>
          <p:nvPr/>
        </p:nvCxnSpPr>
        <p:spPr>
          <a:xfrm flipH="1">
            <a:off x="3559532" y="1711062"/>
            <a:ext cx="420914"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49DB7ADC-B4EA-0656-3DB4-4BDB9AA588D2}"/>
              </a:ext>
            </a:extLst>
          </p:cNvPr>
          <p:cNvSpPr txBox="1"/>
          <p:nvPr/>
        </p:nvSpPr>
        <p:spPr>
          <a:xfrm>
            <a:off x="3904444" y="1574938"/>
            <a:ext cx="1088760" cy="253916"/>
          </a:xfrm>
          <a:prstGeom prst="rect">
            <a:avLst/>
          </a:prstGeom>
          <a:noFill/>
        </p:spPr>
        <p:txBody>
          <a:bodyPr wrap="none" rtlCol="0">
            <a:spAutoFit/>
          </a:bodyPr>
          <a:lstStyle/>
          <a:p>
            <a:r>
              <a:rPr kumimoji="1" lang="en-US" altLang="ja-JP" sz="1050" dirty="0"/>
              <a:t>refinement flag</a:t>
            </a:r>
          </a:p>
        </p:txBody>
      </p:sp>
    </p:spTree>
    <p:extLst>
      <p:ext uri="{BB962C8B-B14F-4D97-AF65-F5344CB8AC3E}">
        <p14:creationId xmlns:p14="http://schemas.microsoft.com/office/powerpoint/2010/main" val="3235830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5F45AB8-4A42-3EED-AAF0-73F6B658B67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90010" y="2231281"/>
            <a:ext cx="5253990" cy="4626193"/>
          </a:xfrm>
          <a:prstGeom prst="rect">
            <a:avLst/>
          </a:prstGeom>
        </p:spPr>
      </p:pic>
      <p:pic>
        <p:nvPicPr>
          <p:cNvPr id="3" name="図 2">
            <a:extLst>
              <a:ext uri="{FF2B5EF4-FFF2-40B4-BE49-F238E27FC236}">
                <a16:creationId xmlns:a16="http://schemas.microsoft.com/office/drawing/2014/main" id="{71950A76-65C5-C8E6-C93A-B1764A6A0FE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5974080" cy="4085120"/>
          </a:xfrm>
          <a:prstGeom prst="rect">
            <a:avLst/>
          </a:prstGeom>
        </p:spPr>
      </p:pic>
      <p:sp>
        <p:nvSpPr>
          <p:cNvPr id="17" name="テキスト ボックス 16">
            <a:extLst>
              <a:ext uri="{FF2B5EF4-FFF2-40B4-BE49-F238E27FC236}">
                <a16:creationId xmlns:a16="http://schemas.microsoft.com/office/drawing/2014/main" id="{A9C5F76F-6BE0-435A-B094-E7FBE8A4CDD5}"/>
              </a:ext>
            </a:extLst>
          </p:cNvPr>
          <p:cNvSpPr txBox="1"/>
          <p:nvPr/>
        </p:nvSpPr>
        <p:spPr>
          <a:xfrm>
            <a:off x="3721000" y="2395215"/>
            <a:ext cx="1701000" cy="738664"/>
          </a:xfrm>
          <a:prstGeom prst="rect">
            <a:avLst/>
          </a:prstGeom>
          <a:noFill/>
        </p:spPr>
        <p:txBody>
          <a:bodyPr wrap="square" rtlCol="0">
            <a:spAutoFit/>
          </a:bodyPr>
          <a:lstStyle/>
          <a:p>
            <a:r>
              <a:rPr kumimoji="1" lang="en-US" altLang="ja-JP" sz="1050" dirty="0"/>
              <a:t>Initial values for lattice constants.</a:t>
            </a:r>
          </a:p>
          <a:p>
            <a:r>
              <a:rPr kumimoji="1" lang="en-US" altLang="ja-JP" sz="1050" dirty="0"/>
              <a:t>If a=b=c, put the same value.</a:t>
            </a:r>
          </a:p>
        </p:txBody>
      </p:sp>
      <p:cxnSp>
        <p:nvCxnSpPr>
          <p:cNvPr id="30" name="直線矢印コネクタ 29">
            <a:extLst>
              <a:ext uri="{FF2B5EF4-FFF2-40B4-BE49-F238E27FC236}">
                <a16:creationId xmlns:a16="http://schemas.microsoft.com/office/drawing/2014/main" id="{6C8B6F01-BA10-4B10-A716-CD12C6F3CF6F}"/>
              </a:ext>
            </a:extLst>
          </p:cNvPr>
          <p:cNvCxnSpPr>
            <a:cxnSpLocks/>
          </p:cNvCxnSpPr>
          <p:nvPr/>
        </p:nvCxnSpPr>
        <p:spPr>
          <a:xfrm>
            <a:off x="1611419" y="1971207"/>
            <a:ext cx="2109582" cy="559110"/>
          </a:xfrm>
          <a:prstGeom prst="straightConnector1">
            <a:avLst/>
          </a:prstGeom>
          <a:ln w="12700">
            <a:solidFill>
              <a:srgbClr val="FF0000"/>
            </a:solidFill>
            <a:headEnd type="arrow"/>
            <a:tailEnd type="none" w="lg" len="lg"/>
          </a:ln>
        </p:spPr>
        <p:style>
          <a:lnRef idx="1">
            <a:schemeClr val="accent1"/>
          </a:lnRef>
          <a:fillRef idx="0">
            <a:schemeClr val="accent1"/>
          </a:fillRef>
          <a:effectRef idx="0">
            <a:schemeClr val="accent1"/>
          </a:effectRef>
          <a:fontRef idx="minor">
            <a:schemeClr val="tx1"/>
          </a:fontRef>
        </p:style>
      </p:cxnSp>
      <p:sp>
        <p:nvSpPr>
          <p:cNvPr id="12" name="右中かっこ 11">
            <a:extLst>
              <a:ext uri="{FF2B5EF4-FFF2-40B4-BE49-F238E27FC236}">
                <a16:creationId xmlns:a16="http://schemas.microsoft.com/office/drawing/2014/main" id="{77397EDD-499A-CA07-41D7-41A0CADA673C}"/>
              </a:ext>
            </a:extLst>
          </p:cNvPr>
          <p:cNvSpPr/>
          <p:nvPr/>
        </p:nvSpPr>
        <p:spPr>
          <a:xfrm>
            <a:off x="1431419" y="1756015"/>
            <a:ext cx="180000" cy="4320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350"/>
          </a:p>
        </p:txBody>
      </p:sp>
      <p:sp>
        <p:nvSpPr>
          <p:cNvPr id="2" name="矢印: 下 1">
            <a:extLst>
              <a:ext uri="{FF2B5EF4-FFF2-40B4-BE49-F238E27FC236}">
                <a16:creationId xmlns:a16="http://schemas.microsoft.com/office/drawing/2014/main" id="{AB6F9F89-A0DE-6EAA-477C-2C7C47FAD342}"/>
              </a:ext>
            </a:extLst>
          </p:cNvPr>
          <p:cNvSpPr/>
          <p:nvPr/>
        </p:nvSpPr>
        <p:spPr>
          <a:xfrm>
            <a:off x="2282142" y="1080000"/>
            <a:ext cx="216583" cy="241533"/>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en-US" sz="1350"/>
          </a:p>
        </p:txBody>
      </p:sp>
      <p:sp>
        <p:nvSpPr>
          <p:cNvPr id="4" name="テキスト ボックス 3">
            <a:extLst>
              <a:ext uri="{FF2B5EF4-FFF2-40B4-BE49-F238E27FC236}">
                <a16:creationId xmlns:a16="http://schemas.microsoft.com/office/drawing/2014/main" id="{20C7F7EF-BA80-FF2B-2BAA-AF7E51C5C3DD}"/>
              </a:ext>
            </a:extLst>
          </p:cNvPr>
          <p:cNvSpPr txBox="1"/>
          <p:nvPr/>
        </p:nvSpPr>
        <p:spPr>
          <a:xfrm>
            <a:off x="272178" y="5599291"/>
            <a:ext cx="1748492" cy="211930"/>
          </a:xfrm>
          <a:prstGeom prst="rect">
            <a:avLst/>
          </a:prstGeom>
          <a:noFill/>
        </p:spPr>
        <p:txBody>
          <a:bodyPr wrap="none" lIns="0" tIns="27000" rIns="0" bIns="0" rtlCol="0">
            <a:spAutoFit/>
          </a:bodyPr>
          <a:lstStyle/>
          <a:p>
            <a:r>
              <a:rPr kumimoji="1" lang="en-US" altLang="ja-JP" sz="1200" dirty="0">
                <a:latin typeface="+mj-ea"/>
                <a:ea typeface="+mj-ea"/>
              </a:rPr>
              <a:t>“Lattice constant ” Tab </a:t>
            </a:r>
          </a:p>
        </p:txBody>
      </p:sp>
      <p:cxnSp>
        <p:nvCxnSpPr>
          <p:cNvPr id="5" name="直線矢印コネクタ 4">
            <a:extLst>
              <a:ext uri="{FF2B5EF4-FFF2-40B4-BE49-F238E27FC236}">
                <a16:creationId xmlns:a16="http://schemas.microsoft.com/office/drawing/2014/main" id="{A8BD0822-05C8-D61B-59F0-3F969D2277D3}"/>
              </a:ext>
            </a:extLst>
          </p:cNvPr>
          <p:cNvCxnSpPr/>
          <p:nvPr/>
        </p:nvCxnSpPr>
        <p:spPr>
          <a:xfrm flipH="1">
            <a:off x="3349672" y="1771022"/>
            <a:ext cx="420914"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23599557-E110-D00D-DCF4-3856F2437FA8}"/>
              </a:ext>
            </a:extLst>
          </p:cNvPr>
          <p:cNvSpPr txBox="1"/>
          <p:nvPr/>
        </p:nvSpPr>
        <p:spPr>
          <a:xfrm>
            <a:off x="3694584" y="1634898"/>
            <a:ext cx="1088760" cy="253916"/>
          </a:xfrm>
          <a:prstGeom prst="rect">
            <a:avLst/>
          </a:prstGeom>
          <a:noFill/>
        </p:spPr>
        <p:txBody>
          <a:bodyPr wrap="none" rtlCol="0">
            <a:spAutoFit/>
          </a:bodyPr>
          <a:lstStyle/>
          <a:p>
            <a:r>
              <a:rPr kumimoji="1" lang="en-US" altLang="ja-JP" sz="1050" dirty="0"/>
              <a:t>refinement flag</a:t>
            </a:r>
          </a:p>
        </p:txBody>
      </p:sp>
    </p:spTree>
    <p:extLst>
      <p:ext uri="{BB962C8B-B14F-4D97-AF65-F5344CB8AC3E}">
        <p14:creationId xmlns:p14="http://schemas.microsoft.com/office/powerpoint/2010/main" val="2774137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5F45AB8-4A42-3EED-AAF0-73F6B658B67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90010" y="2231281"/>
            <a:ext cx="5253990" cy="4626193"/>
          </a:xfrm>
          <a:prstGeom prst="rect">
            <a:avLst/>
          </a:prstGeom>
        </p:spPr>
      </p:pic>
      <p:pic>
        <p:nvPicPr>
          <p:cNvPr id="4" name="図 3">
            <a:extLst>
              <a:ext uri="{FF2B5EF4-FFF2-40B4-BE49-F238E27FC236}">
                <a16:creationId xmlns:a16="http://schemas.microsoft.com/office/drawing/2014/main" id="{5D0CCACD-FC19-ADCC-5A1E-1540DBE604C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5974080" cy="4085120"/>
          </a:xfrm>
          <a:prstGeom prst="rect">
            <a:avLst/>
          </a:prstGeom>
        </p:spPr>
      </p:pic>
      <p:sp>
        <p:nvSpPr>
          <p:cNvPr id="17" name="テキスト ボックス 16">
            <a:extLst>
              <a:ext uri="{FF2B5EF4-FFF2-40B4-BE49-F238E27FC236}">
                <a16:creationId xmlns:a16="http://schemas.microsoft.com/office/drawing/2014/main" id="{A9C5F76F-6BE0-435A-B094-E7FBE8A4CDD5}"/>
              </a:ext>
            </a:extLst>
          </p:cNvPr>
          <p:cNvSpPr txBox="1"/>
          <p:nvPr/>
        </p:nvSpPr>
        <p:spPr>
          <a:xfrm>
            <a:off x="4091495" y="2876743"/>
            <a:ext cx="2422138" cy="188846"/>
          </a:xfrm>
          <a:prstGeom prst="rect">
            <a:avLst/>
          </a:prstGeom>
          <a:solidFill>
            <a:schemeClr val="bg1">
              <a:alpha val="70000"/>
            </a:schemeClr>
          </a:solidFill>
        </p:spPr>
        <p:txBody>
          <a:bodyPr wrap="none" lIns="0" tIns="27000" rIns="0" bIns="0" rtlCol="0">
            <a:spAutoFit/>
          </a:bodyPr>
          <a:lstStyle>
            <a:defPPr>
              <a:defRPr lang="en-US"/>
            </a:defPPr>
            <a:lvl1pPr>
              <a:defRPr kumimoji="1" sz="1400">
                <a:latin typeface="+mj-ea"/>
                <a:ea typeface="+mj-ea"/>
              </a:defRPr>
            </a:lvl1pPr>
          </a:lstStyle>
          <a:p>
            <a:r>
              <a:rPr lang="en-US" altLang="ja-JP" sz="1050" dirty="0">
                <a:latin typeface="+mn-lt"/>
              </a:rPr>
              <a:t>You should not change too much at first.</a:t>
            </a:r>
          </a:p>
        </p:txBody>
      </p:sp>
      <p:cxnSp>
        <p:nvCxnSpPr>
          <p:cNvPr id="30" name="直線矢印コネクタ 29">
            <a:extLst>
              <a:ext uri="{FF2B5EF4-FFF2-40B4-BE49-F238E27FC236}">
                <a16:creationId xmlns:a16="http://schemas.microsoft.com/office/drawing/2014/main" id="{6C8B6F01-BA10-4B10-A716-CD12C6F3CF6F}"/>
              </a:ext>
            </a:extLst>
          </p:cNvPr>
          <p:cNvCxnSpPr>
            <a:cxnSpLocks/>
            <a:stCxn id="12" idx="1"/>
            <a:endCxn id="17" idx="1"/>
          </p:cNvCxnSpPr>
          <p:nvPr/>
        </p:nvCxnSpPr>
        <p:spPr>
          <a:xfrm flipV="1">
            <a:off x="3821950" y="2971166"/>
            <a:ext cx="269545" cy="459"/>
          </a:xfrm>
          <a:prstGeom prst="straightConnector1">
            <a:avLst/>
          </a:prstGeom>
          <a:ln w="12700">
            <a:solidFill>
              <a:srgbClr val="FF0000"/>
            </a:solidFill>
            <a:headEnd type="arrow"/>
            <a:tailEnd type="none" w="lg" len="lg"/>
          </a:ln>
        </p:spPr>
        <p:style>
          <a:lnRef idx="1">
            <a:schemeClr val="accent1"/>
          </a:lnRef>
          <a:fillRef idx="0">
            <a:schemeClr val="accent1"/>
          </a:fillRef>
          <a:effectRef idx="0">
            <a:schemeClr val="accent1"/>
          </a:effectRef>
          <a:fontRef idx="minor">
            <a:schemeClr val="tx1"/>
          </a:fontRef>
        </p:style>
      </p:cxnSp>
      <p:sp>
        <p:nvSpPr>
          <p:cNvPr id="12" name="右中かっこ 11">
            <a:extLst>
              <a:ext uri="{FF2B5EF4-FFF2-40B4-BE49-F238E27FC236}">
                <a16:creationId xmlns:a16="http://schemas.microsoft.com/office/drawing/2014/main" id="{77397EDD-499A-CA07-41D7-41A0CADA673C}"/>
              </a:ext>
            </a:extLst>
          </p:cNvPr>
          <p:cNvSpPr/>
          <p:nvPr/>
        </p:nvSpPr>
        <p:spPr>
          <a:xfrm>
            <a:off x="3686950" y="2607125"/>
            <a:ext cx="135000" cy="7290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350"/>
          </a:p>
        </p:txBody>
      </p:sp>
      <p:cxnSp>
        <p:nvCxnSpPr>
          <p:cNvPr id="14" name="直線矢印コネクタ 13">
            <a:extLst>
              <a:ext uri="{FF2B5EF4-FFF2-40B4-BE49-F238E27FC236}">
                <a16:creationId xmlns:a16="http://schemas.microsoft.com/office/drawing/2014/main" id="{9931C8E4-54A3-5B78-012A-BE36293DBBDF}"/>
              </a:ext>
            </a:extLst>
          </p:cNvPr>
          <p:cNvCxnSpPr>
            <a:cxnSpLocks/>
            <a:stCxn id="15" idx="1"/>
          </p:cNvCxnSpPr>
          <p:nvPr/>
        </p:nvCxnSpPr>
        <p:spPr>
          <a:xfrm flipH="1">
            <a:off x="2016101" y="1626443"/>
            <a:ext cx="330905"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C31D8D69-992C-80FE-011C-DEDF72A32603}"/>
              </a:ext>
            </a:extLst>
          </p:cNvPr>
          <p:cNvSpPr txBox="1"/>
          <p:nvPr/>
        </p:nvSpPr>
        <p:spPr>
          <a:xfrm>
            <a:off x="2347006" y="1532020"/>
            <a:ext cx="3816750" cy="188846"/>
          </a:xfrm>
          <a:prstGeom prst="rect">
            <a:avLst/>
          </a:prstGeom>
          <a:noFill/>
        </p:spPr>
        <p:txBody>
          <a:bodyPr wrap="none" lIns="0" tIns="27000" rIns="0" bIns="0" rtlCol="0">
            <a:spAutoFit/>
          </a:bodyPr>
          <a:lstStyle>
            <a:defPPr>
              <a:defRPr lang="en-US"/>
            </a:defPPr>
            <a:lvl1pPr>
              <a:defRPr kumimoji="1" sz="1400">
                <a:latin typeface="+mj-ea"/>
                <a:ea typeface="+mj-ea"/>
              </a:defRPr>
            </a:lvl1pPr>
          </a:lstStyle>
          <a:p>
            <a:r>
              <a:rPr lang="en-US" altLang="ja-JP" sz="1050" dirty="0">
                <a:latin typeface="+mn-lt"/>
              </a:rPr>
              <a:t>This is the only one that is not a flag for refinement. Basically on.</a:t>
            </a:r>
          </a:p>
        </p:txBody>
      </p:sp>
      <p:sp>
        <p:nvSpPr>
          <p:cNvPr id="10" name="テキスト ボックス 9">
            <a:extLst>
              <a:ext uri="{FF2B5EF4-FFF2-40B4-BE49-F238E27FC236}">
                <a16:creationId xmlns:a16="http://schemas.microsoft.com/office/drawing/2014/main" id="{34BBF9D0-BBDF-0036-5D14-AEFC824934E1}"/>
              </a:ext>
            </a:extLst>
          </p:cNvPr>
          <p:cNvSpPr txBox="1"/>
          <p:nvPr/>
        </p:nvSpPr>
        <p:spPr>
          <a:xfrm>
            <a:off x="3928820" y="2044744"/>
            <a:ext cx="2713884" cy="188846"/>
          </a:xfrm>
          <a:prstGeom prst="rect">
            <a:avLst/>
          </a:prstGeom>
          <a:solidFill>
            <a:schemeClr val="bg1">
              <a:alpha val="70000"/>
            </a:schemeClr>
          </a:solidFill>
        </p:spPr>
        <p:txBody>
          <a:bodyPr wrap="none" lIns="0" tIns="27000" rIns="0" bIns="0" rtlCol="0">
            <a:spAutoFit/>
          </a:bodyPr>
          <a:lstStyle>
            <a:defPPr>
              <a:defRPr lang="en-US"/>
            </a:defPPr>
            <a:lvl1pPr>
              <a:defRPr kumimoji="1" sz="1400">
                <a:latin typeface="+mj-ea"/>
                <a:ea typeface="+mj-ea"/>
              </a:defRPr>
            </a:lvl1pPr>
          </a:lstStyle>
          <a:p>
            <a:r>
              <a:rPr lang="en-US" altLang="ja-JP" sz="1050" dirty="0">
                <a:latin typeface="+mn-lt"/>
              </a:rPr>
              <a:t>Refine after the lattice constant close enough.</a:t>
            </a:r>
          </a:p>
        </p:txBody>
      </p:sp>
      <p:cxnSp>
        <p:nvCxnSpPr>
          <p:cNvPr id="11" name="直線矢印コネクタ 10">
            <a:extLst>
              <a:ext uri="{FF2B5EF4-FFF2-40B4-BE49-F238E27FC236}">
                <a16:creationId xmlns:a16="http://schemas.microsoft.com/office/drawing/2014/main" id="{F7C93C40-3530-E30F-5819-3F3D8BC0AB4E}"/>
              </a:ext>
            </a:extLst>
          </p:cNvPr>
          <p:cNvCxnSpPr>
            <a:cxnSpLocks/>
          </p:cNvCxnSpPr>
          <p:nvPr/>
        </p:nvCxnSpPr>
        <p:spPr>
          <a:xfrm>
            <a:off x="3643706" y="2139167"/>
            <a:ext cx="285113" cy="0"/>
          </a:xfrm>
          <a:prstGeom prst="straightConnector1">
            <a:avLst/>
          </a:prstGeom>
          <a:ln w="12700">
            <a:solidFill>
              <a:srgbClr val="FF0000"/>
            </a:solidFill>
            <a:headEnd type="arrow"/>
            <a:tailEnd type="none" w="lg" len="lg"/>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38A493A7-3D28-EF1D-17F2-E45E5592DA0F}"/>
              </a:ext>
            </a:extLst>
          </p:cNvPr>
          <p:cNvSpPr txBox="1"/>
          <p:nvPr/>
        </p:nvSpPr>
        <p:spPr>
          <a:xfrm>
            <a:off x="4148048" y="1856099"/>
            <a:ext cx="3351880" cy="188846"/>
          </a:xfrm>
          <a:prstGeom prst="rect">
            <a:avLst/>
          </a:prstGeom>
          <a:solidFill>
            <a:schemeClr val="bg1">
              <a:alpha val="70000"/>
            </a:schemeClr>
          </a:solidFill>
        </p:spPr>
        <p:txBody>
          <a:bodyPr wrap="none" lIns="0" tIns="27000" rIns="0" bIns="0" rtlCol="0">
            <a:spAutoFit/>
          </a:bodyPr>
          <a:lstStyle>
            <a:defPPr>
              <a:defRPr lang="en-US"/>
            </a:defPPr>
            <a:lvl1pPr>
              <a:defRPr kumimoji="1" sz="1400">
                <a:latin typeface="+mj-ea"/>
                <a:ea typeface="+mj-ea"/>
              </a:defRPr>
            </a:lvl1pPr>
          </a:lstStyle>
          <a:p>
            <a:r>
              <a:rPr lang="en-US" altLang="ja-JP" sz="1050" dirty="0">
                <a:latin typeface="+mn-lt"/>
              </a:rPr>
              <a:t>There is no need to be wastefully wide. About this much.</a:t>
            </a:r>
          </a:p>
        </p:txBody>
      </p:sp>
      <p:cxnSp>
        <p:nvCxnSpPr>
          <p:cNvPr id="25" name="直線矢印コネクタ 24">
            <a:extLst>
              <a:ext uri="{FF2B5EF4-FFF2-40B4-BE49-F238E27FC236}">
                <a16:creationId xmlns:a16="http://schemas.microsoft.com/office/drawing/2014/main" id="{5766B2A0-881C-CA79-0BC2-86A96437B97B}"/>
              </a:ext>
            </a:extLst>
          </p:cNvPr>
          <p:cNvCxnSpPr>
            <a:cxnSpLocks/>
          </p:cNvCxnSpPr>
          <p:nvPr/>
        </p:nvCxnSpPr>
        <p:spPr>
          <a:xfrm>
            <a:off x="3567693" y="1950522"/>
            <a:ext cx="580357" cy="0"/>
          </a:xfrm>
          <a:prstGeom prst="straightConnector1">
            <a:avLst/>
          </a:prstGeom>
          <a:ln w="12700">
            <a:solidFill>
              <a:srgbClr val="FF0000"/>
            </a:solidFill>
            <a:headEnd type="arrow"/>
            <a:tailEnd type="none" w="lg" len="lg"/>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29B78942-F0E8-4147-3373-E486B9E83EAC}"/>
              </a:ext>
            </a:extLst>
          </p:cNvPr>
          <p:cNvCxnSpPr>
            <a:cxnSpLocks/>
            <a:stCxn id="28" idx="1"/>
          </p:cNvCxnSpPr>
          <p:nvPr/>
        </p:nvCxnSpPr>
        <p:spPr>
          <a:xfrm flipH="1">
            <a:off x="2458387" y="416277"/>
            <a:ext cx="831602" cy="123369"/>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FBA5302D-B3D2-8738-6CFE-D96C7D096DDC}"/>
              </a:ext>
            </a:extLst>
          </p:cNvPr>
          <p:cNvSpPr txBox="1"/>
          <p:nvPr/>
        </p:nvSpPr>
        <p:spPr>
          <a:xfrm>
            <a:off x="3289989" y="160271"/>
            <a:ext cx="3672000" cy="512012"/>
          </a:xfrm>
          <a:prstGeom prst="rect">
            <a:avLst/>
          </a:prstGeom>
          <a:solidFill>
            <a:schemeClr val="bg1">
              <a:alpha val="70000"/>
            </a:schemeClr>
          </a:solidFill>
        </p:spPr>
        <p:txBody>
          <a:bodyPr wrap="square" lIns="0" tIns="27000" rIns="0" bIns="0" rtlCol="0">
            <a:spAutoFit/>
          </a:bodyPr>
          <a:lstStyle>
            <a:defPPr>
              <a:defRPr lang="en-US"/>
            </a:defPPr>
            <a:lvl1pPr>
              <a:defRPr kumimoji="1" sz="1400">
                <a:latin typeface="+mj-ea"/>
                <a:ea typeface="+mj-ea"/>
              </a:defRPr>
            </a:lvl1pPr>
          </a:lstStyle>
          <a:p>
            <a:r>
              <a:rPr lang="en-US" altLang="ja-JP" sz="1050" dirty="0">
                <a:latin typeface="+mn-lt"/>
              </a:rPr>
              <a:t>“Decoupled” has to be selected for BL10 and BL22 at J-PARC. If you make a mistake, the parameters will change by a factor of 10.</a:t>
            </a:r>
          </a:p>
        </p:txBody>
      </p:sp>
      <p:sp>
        <p:nvSpPr>
          <p:cNvPr id="2" name="矢印: 下 1">
            <a:extLst>
              <a:ext uri="{FF2B5EF4-FFF2-40B4-BE49-F238E27FC236}">
                <a16:creationId xmlns:a16="http://schemas.microsoft.com/office/drawing/2014/main" id="{6E81558B-07FB-C764-FAE7-5090F43EDF51}"/>
              </a:ext>
            </a:extLst>
          </p:cNvPr>
          <p:cNvSpPr/>
          <p:nvPr/>
        </p:nvSpPr>
        <p:spPr>
          <a:xfrm>
            <a:off x="3113157" y="1080000"/>
            <a:ext cx="216583" cy="241533"/>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en-US" sz="1350"/>
          </a:p>
        </p:txBody>
      </p:sp>
      <p:sp>
        <p:nvSpPr>
          <p:cNvPr id="3" name="テキスト ボックス 2">
            <a:extLst>
              <a:ext uri="{FF2B5EF4-FFF2-40B4-BE49-F238E27FC236}">
                <a16:creationId xmlns:a16="http://schemas.microsoft.com/office/drawing/2014/main" id="{0504E79F-6045-5A32-B448-4F5514A16FE6}"/>
              </a:ext>
            </a:extLst>
          </p:cNvPr>
          <p:cNvSpPr txBox="1"/>
          <p:nvPr/>
        </p:nvSpPr>
        <p:spPr>
          <a:xfrm>
            <a:off x="272178" y="5599291"/>
            <a:ext cx="1745927" cy="211930"/>
          </a:xfrm>
          <a:prstGeom prst="rect">
            <a:avLst/>
          </a:prstGeom>
          <a:noFill/>
        </p:spPr>
        <p:txBody>
          <a:bodyPr wrap="none" lIns="0" tIns="27000" rIns="0" bIns="0" rtlCol="0">
            <a:spAutoFit/>
          </a:bodyPr>
          <a:lstStyle/>
          <a:p>
            <a:r>
              <a:rPr kumimoji="1" lang="en-US" altLang="ja-JP" sz="1200" dirty="0">
                <a:ea typeface="+mj-ea"/>
              </a:rPr>
              <a:t>“Jorgensen function ” Tab </a:t>
            </a:r>
          </a:p>
        </p:txBody>
      </p:sp>
    </p:spTree>
    <p:extLst>
      <p:ext uri="{BB962C8B-B14F-4D97-AF65-F5344CB8AC3E}">
        <p14:creationId xmlns:p14="http://schemas.microsoft.com/office/powerpoint/2010/main" val="357161385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855</TotalTime>
  <Words>1622</Words>
  <Application>Microsoft Office PowerPoint</Application>
  <PresentationFormat>画面に合わせる (4:3)</PresentationFormat>
  <Paragraphs>142</Paragraphs>
  <Slides>27</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27</vt:i4>
      </vt:variant>
    </vt:vector>
  </HeadingPairs>
  <TitlesOfParts>
    <vt:vector size="31" baseType="lpstr">
      <vt:lpstr>游ゴシック</vt:lpstr>
      <vt:lpstr>Arial</vt:lpstr>
      <vt:lpstr>Segoe UI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Oikawa Kenichi</dc:creator>
  <cp:lastModifiedBy>及川 健一</cp:lastModifiedBy>
  <cp:revision>56</cp:revision>
  <cp:lastPrinted>2025-05-28T00:11:04Z</cp:lastPrinted>
  <dcterms:created xsi:type="dcterms:W3CDTF">2021-03-02T05:42:38Z</dcterms:created>
  <dcterms:modified xsi:type="dcterms:W3CDTF">2025-08-28T00:05:29Z</dcterms:modified>
</cp:coreProperties>
</file>